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1"/>
  </p:notesMasterIdLst>
  <p:sldIdLst>
    <p:sldId id="256" r:id="rId2"/>
    <p:sldId id="265" r:id="rId3"/>
    <p:sldId id="313" r:id="rId4"/>
    <p:sldId id="270" r:id="rId5"/>
    <p:sldId id="276" r:id="rId6"/>
    <p:sldId id="284" r:id="rId7"/>
    <p:sldId id="291" r:id="rId8"/>
    <p:sldId id="314" r:id="rId9"/>
    <p:sldId id="299" r:id="rId1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F9F"/>
    <a:srgbClr val="1CA881"/>
    <a:srgbClr val="4CB29A"/>
    <a:srgbClr val="80C9B7"/>
    <a:srgbClr val="CCEAE2"/>
    <a:srgbClr val="592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43194" autoAdjust="0"/>
  </p:normalViewPr>
  <p:slideViewPr>
    <p:cSldViewPr showGuides="1">
      <p:cViewPr varScale="1">
        <p:scale>
          <a:sx n="49" d="100"/>
          <a:sy n="49" d="100"/>
        </p:scale>
        <p:origin x="3252" y="54"/>
      </p:cViewPr>
      <p:guideLst>
        <p:guide orient="horz" pos="2160"/>
        <p:guide pos="2880"/>
      </p:guideLst>
    </p:cSldViewPr>
  </p:slideViewPr>
  <p:notesTextViewPr>
    <p:cViewPr>
      <p:scale>
        <a:sx n="100" d="100"/>
        <a:sy n="100" d="100"/>
      </p:scale>
      <p:origin x="0" y="0"/>
    </p:cViewPr>
  </p:notesTextViewPr>
  <p:notesViewPr>
    <p:cSldViewPr>
      <p:cViewPr varScale="1">
        <p:scale>
          <a:sx n="97" d="100"/>
          <a:sy n="97" d="100"/>
        </p:scale>
        <p:origin x="35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2339403-5A80-4F06-8839-3004B2E445A3}" type="datetimeFigureOut">
              <a:rPr lang="en-US"/>
              <a:pPr>
                <a:defRPr/>
              </a:pPr>
              <a:t>6/23/2018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74B5C8-FC91-4B16-A48C-9FD9ECC511A7}" type="slidenum">
              <a:rPr lang="en-US"/>
              <a:pPr>
                <a:defRPr/>
              </a:pPr>
              <a:t>‹#›</a:t>
            </a:fld>
            <a:endParaRPr lang="en-US"/>
          </a:p>
        </p:txBody>
      </p:sp>
    </p:spTree>
    <p:extLst>
      <p:ext uri="{BB962C8B-B14F-4D97-AF65-F5344CB8AC3E}">
        <p14:creationId xmlns:p14="http://schemas.microsoft.com/office/powerpoint/2010/main" val="1166731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488D14-C04F-4511-8D43-26AFFBAAC978}" type="slidenum">
              <a:rPr lang="en-US">
                <a:latin typeface="Comic Sans MS" panose="030F0702030302020204" pitchFamily="66" charset="0"/>
              </a:rPr>
              <a:pPr eaLnBrk="1" hangingPunct="1"/>
              <a:t>1</a:t>
            </a:fld>
            <a:endParaRPr lang="en-US">
              <a:latin typeface="Comic Sans MS" panose="030F0702030302020204" pitchFamily="66"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sz="1200" dirty="0"/>
          </a:p>
        </p:txBody>
      </p:sp>
    </p:spTree>
    <p:extLst>
      <p:ext uri="{BB962C8B-B14F-4D97-AF65-F5344CB8AC3E}">
        <p14:creationId xmlns:p14="http://schemas.microsoft.com/office/powerpoint/2010/main" val="428160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6C464A-70D6-4930-B7DB-57AC3D188CFE}" type="slidenum">
              <a:rPr lang="en-US">
                <a:latin typeface="Comic Sans MS" panose="030F0702030302020204" pitchFamily="66" charset="0"/>
              </a:rPr>
              <a:pPr eaLnBrk="1" hangingPunct="1"/>
              <a:t>2</a:t>
            </a:fld>
            <a:endParaRPr lang="en-US">
              <a:latin typeface="Comic Sans MS" panose="030F0702030302020204" pitchFamily="66"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sz="1200" dirty="0">
              <a:latin typeface="+mn-lt"/>
            </a:endParaRPr>
          </a:p>
        </p:txBody>
      </p:sp>
    </p:spTree>
    <p:extLst>
      <p:ext uri="{BB962C8B-B14F-4D97-AF65-F5344CB8AC3E}">
        <p14:creationId xmlns:p14="http://schemas.microsoft.com/office/powerpoint/2010/main" val="350390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6C464A-70D6-4930-B7DB-57AC3D188CFE}" type="slidenum">
              <a:rPr lang="en-US">
                <a:latin typeface="Comic Sans MS" panose="030F0702030302020204" pitchFamily="66" charset="0"/>
              </a:rPr>
              <a:pPr eaLnBrk="1" hangingPunct="1"/>
              <a:t>3</a:t>
            </a:fld>
            <a:endParaRPr lang="en-US">
              <a:latin typeface="Comic Sans MS" panose="030F0702030302020204" pitchFamily="66"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432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78F2E8-225D-406C-80DE-2A0C8777C343}" type="slidenum">
              <a:rPr lang="en-US">
                <a:solidFill>
                  <a:srgbClr val="000000"/>
                </a:solidFill>
                <a:latin typeface="Comic Sans MS" panose="030F0702030302020204" pitchFamily="66" charset="0"/>
              </a:rPr>
              <a:pPr eaLnBrk="1" hangingPunct="1"/>
              <a:t>4</a:t>
            </a:fld>
            <a:endParaRPr lang="en-US">
              <a:solidFill>
                <a:srgbClr val="000000"/>
              </a:solidFill>
              <a:latin typeface="Comic Sans MS" panose="030F0702030302020204" pitchFamily="66"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spcBef>
                <a:spcPts val="0"/>
              </a:spcBef>
              <a:spcAft>
                <a:spcPts val="0"/>
              </a:spcAft>
              <a:tabLst>
                <a:tab pos="349415" algn="l"/>
                <a:tab pos="621182" algn="l"/>
              </a:tabLst>
            </a:pPr>
            <a:r>
              <a:rPr lang="en-US" sz="1200" dirty="0">
                <a:ea typeface="Times New Roman" panose="02020603050405020304" pitchFamily="18" charset="0"/>
              </a:rPr>
              <a:t>A vision statement describes the ideal of what conditions would look like if the problem or issue you are focused on was perfectly addressed. </a:t>
            </a:r>
            <a:endParaRPr lang="en-US" sz="1200" dirty="0">
              <a:ea typeface="Times New Roman" panose="02020603050405020304" pitchFamily="18" charset="0"/>
            </a:endParaRPr>
          </a:p>
          <a:p>
            <a:pPr>
              <a:spcBef>
                <a:spcPts val="0"/>
              </a:spcBef>
              <a:spcAft>
                <a:spcPts val="0"/>
              </a:spcAft>
              <a:tabLst>
                <a:tab pos="349415" algn="l"/>
                <a:tab pos="815302" algn="l"/>
                <a:tab pos="931774" algn="l"/>
              </a:tabLst>
            </a:pPr>
            <a:endParaRPr lang="en-US" sz="1200" dirty="0">
              <a:solidFill>
                <a:srgbClr val="000000"/>
              </a:solidFill>
              <a:ea typeface="Times New Roman" panose="02020603050405020304" pitchFamily="18" charset="0"/>
            </a:endParaRPr>
          </a:p>
          <a:p>
            <a:pPr>
              <a:spcBef>
                <a:spcPts val="0"/>
              </a:spcBef>
              <a:spcAft>
                <a:spcPts val="0"/>
              </a:spcAft>
              <a:tabLst>
                <a:tab pos="349415" algn="l"/>
                <a:tab pos="815302" algn="l"/>
                <a:tab pos="931774" algn="l"/>
              </a:tabLst>
            </a:pPr>
            <a:r>
              <a:rPr lang="en-US" sz="1200" dirty="0">
                <a:solidFill>
                  <a:srgbClr val="000000"/>
                </a:solidFill>
                <a:ea typeface="Times New Roman" panose="02020603050405020304" pitchFamily="18" charset="0"/>
              </a:rPr>
              <a:t>Vision statements are important because they help bind people to a common purpose. They are often inspirational statements that provide hope for a better future and are easily communicated and understood despite interest or knowledge of an issue. Most importantly, they provide a base for developing the other aspects of the VMOSA approach</a:t>
            </a:r>
            <a:endParaRPr lang="en-US" sz="1200" dirty="0">
              <a:ea typeface="Times New Roman" panose="02020603050405020304" pitchFamily="18" charset="0"/>
            </a:endParaRPr>
          </a:p>
          <a:p>
            <a:pPr>
              <a:spcBef>
                <a:spcPts val="0"/>
              </a:spcBef>
              <a:spcAft>
                <a:spcPts val="0"/>
              </a:spcAft>
              <a:tabLst>
                <a:tab pos="885185" algn="l"/>
                <a:tab pos="1087069" algn="l"/>
              </a:tabLst>
            </a:pPr>
            <a:endParaRPr lang="en-US" sz="1200" dirty="0">
              <a:solidFill>
                <a:srgbClr val="000000"/>
              </a:solidFill>
              <a:ea typeface="Times New Roman" panose="02020603050405020304" pitchFamily="18" charset="0"/>
            </a:endParaRPr>
          </a:p>
          <a:p>
            <a:pPr>
              <a:spcBef>
                <a:spcPts val="0"/>
              </a:spcBef>
              <a:spcAft>
                <a:spcPts val="0"/>
              </a:spcAft>
              <a:tabLst>
                <a:tab pos="885185" algn="l"/>
                <a:tab pos="1087069" algn="l"/>
              </a:tabLst>
            </a:pPr>
            <a:r>
              <a:rPr lang="en-US" sz="1200" dirty="0">
                <a:solidFill>
                  <a:srgbClr val="000000"/>
                </a:solidFill>
                <a:ea typeface="Times New Roman" panose="02020603050405020304" pitchFamily="18" charset="0"/>
              </a:rPr>
              <a:t>They are very brief statement, often two words, but could be more and they are easy to communicate, like phrases you could incorporate on a t-shirt or alongside a logo. </a:t>
            </a:r>
          </a:p>
          <a:p>
            <a:pPr>
              <a:spcBef>
                <a:spcPts val="0"/>
              </a:spcBef>
              <a:spcAft>
                <a:spcPts val="0"/>
              </a:spcAft>
              <a:tabLst>
                <a:tab pos="885185" algn="l"/>
                <a:tab pos="1087069" algn="l"/>
              </a:tabLst>
            </a:pPr>
            <a:endParaRPr lang="en-US" sz="1200" dirty="0">
              <a:solidFill>
                <a:srgbClr val="000000"/>
              </a:solidFill>
              <a:ea typeface="Times New Roman" panose="02020603050405020304" pitchFamily="18" charset="0"/>
            </a:endParaRPr>
          </a:p>
          <a:p>
            <a:pPr>
              <a:spcBef>
                <a:spcPts val="0"/>
              </a:spcBef>
              <a:spcAft>
                <a:spcPts val="0"/>
              </a:spcAft>
              <a:tabLst>
                <a:tab pos="885185" algn="l"/>
                <a:tab pos="1087069" algn="l"/>
              </a:tabLst>
            </a:pPr>
            <a:r>
              <a:rPr lang="en-US" sz="1200" dirty="0">
                <a:solidFill>
                  <a:srgbClr val="000000"/>
                </a:solidFill>
                <a:ea typeface="Times New Roman" panose="02020603050405020304" pitchFamily="18" charset="0"/>
              </a:rPr>
              <a:t>Examples</a:t>
            </a:r>
          </a:p>
          <a:p>
            <a:pPr>
              <a:spcBef>
                <a:spcPts val="0"/>
              </a:spcBef>
              <a:spcAft>
                <a:spcPts val="0"/>
              </a:spcAft>
              <a:tabLst>
                <a:tab pos="885185" algn="l"/>
                <a:tab pos="1087069" algn="l"/>
              </a:tabLst>
            </a:pPr>
            <a:endParaRPr lang="en-US" sz="1200" dirty="0">
              <a:solidFill>
                <a:srgbClr val="000000"/>
              </a:solidFill>
              <a:ea typeface="Times New Roman" panose="02020603050405020304" pitchFamily="18" charset="0"/>
            </a:endParaRPr>
          </a:p>
          <a:p>
            <a:pPr>
              <a:spcBef>
                <a:spcPts val="0"/>
              </a:spcBef>
              <a:spcAft>
                <a:spcPts val="0"/>
              </a:spcAft>
              <a:tabLst>
                <a:tab pos="885185" algn="l"/>
                <a:tab pos="1087069" algn="l"/>
              </a:tabLst>
            </a:pPr>
            <a:r>
              <a:rPr lang="en-US" sz="1200" dirty="0">
                <a:solidFill>
                  <a:srgbClr val="000000"/>
                </a:solidFill>
                <a:ea typeface="Times New Roman" panose="02020603050405020304" pitchFamily="18" charset="0"/>
              </a:rPr>
              <a:t>Instructions</a:t>
            </a:r>
          </a:p>
          <a:p>
            <a:pPr>
              <a:spcBef>
                <a:spcPts val="0"/>
              </a:spcBef>
              <a:spcAft>
                <a:spcPts val="0"/>
              </a:spcAft>
              <a:tabLst>
                <a:tab pos="885185" algn="l"/>
                <a:tab pos="1087069" algn="l"/>
              </a:tabLst>
            </a:pPr>
            <a:r>
              <a:rPr lang="en-US" sz="1200" dirty="0">
                <a:solidFill>
                  <a:srgbClr val="000000"/>
                </a:solidFill>
                <a:ea typeface="Times New Roman" panose="02020603050405020304" pitchFamily="18" charset="0"/>
              </a:rPr>
              <a:t>So let’s start by taking about 20 minutes to consider what a vision statement might look like for your group.</a:t>
            </a:r>
          </a:p>
          <a:p>
            <a:pPr>
              <a:spcBef>
                <a:spcPts val="0"/>
              </a:spcBef>
              <a:spcAft>
                <a:spcPts val="0"/>
              </a:spcAft>
              <a:tabLst>
                <a:tab pos="885185" algn="l"/>
                <a:tab pos="1087069" algn="l"/>
              </a:tabLst>
            </a:pPr>
            <a:r>
              <a:rPr lang="en-US" sz="1200" dirty="0">
                <a:solidFill>
                  <a:srgbClr val="000000"/>
                </a:solidFill>
                <a:ea typeface="Times New Roman" panose="02020603050405020304" pitchFamily="18" charset="0"/>
              </a:rPr>
              <a:t>start by taking a few minutes to individually write down a few brief statements in the post cards on the table and then take turns sharing them with the small group. One person record the different ideas. Once you’ve talked about them as a group, start building some consensus around which statement or combination of statements produced would be best representative of what you hope to achieve in this area. You can use the questions on step number 3 to help make that decision. </a:t>
            </a:r>
          </a:p>
          <a:p>
            <a:pPr>
              <a:spcBef>
                <a:spcPts val="0"/>
              </a:spcBef>
              <a:spcAft>
                <a:spcPts val="0"/>
              </a:spcAft>
              <a:tabLst>
                <a:tab pos="885185" algn="l"/>
                <a:tab pos="1087069" algn="l"/>
              </a:tabLst>
            </a:pPr>
            <a:endParaRPr lang="en-US" sz="1200" dirty="0">
              <a:solidFill>
                <a:srgbClr val="000000"/>
              </a:solidFill>
              <a:ea typeface="Times New Roman" panose="02020603050405020304" pitchFamily="18" charset="0"/>
            </a:endParaRPr>
          </a:p>
          <a:p>
            <a:pPr>
              <a:spcBef>
                <a:spcPts val="0"/>
              </a:spcBef>
              <a:spcAft>
                <a:spcPts val="0"/>
              </a:spcAft>
              <a:tabLst>
                <a:tab pos="885185" algn="l"/>
                <a:tab pos="1087069" algn="l"/>
              </a:tabLst>
            </a:pPr>
            <a:r>
              <a:rPr lang="en-US" sz="1200" dirty="0">
                <a:solidFill>
                  <a:srgbClr val="000000"/>
                </a:solidFill>
                <a:ea typeface="Times New Roman" panose="02020603050405020304" pitchFamily="18" charset="0"/>
              </a:rPr>
              <a:t>Then record your decision. </a:t>
            </a:r>
            <a:endParaRPr lang="en-US" sz="1200" dirty="0">
              <a:ea typeface="Times New Roman" panose="02020603050405020304" pitchFamily="18" charset="0"/>
            </a:endParaRPr>
          </a:p>
          <a:p>
            <a:pPr eaLnBrk="1" hangingPunct="1"/>
            <a:endParaRPr lang="en-US" dirty="0">
              <a:latin typeface="Comic Sans MS" panose="030F0702030302020204" pitchFamily="66" charset="0"/>
            </a:endParaRPr>
          </a:p>
        </p:txBody>
      </p:sp>
    </p:spTree>
    <p:extLst>
      <p:ext uri="{BB962C8B-B14F-4D97-AF65-F5344CB8AC3E}">
        <p14:creationId xmlns:p14="http://schemas.microsoft.com/office/powerpoint/2010/main" val="2109361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330B66-478B-411A-BCAD-98C24B92494A}" type="slidenum">
              <a:rPr lang="en-US">
                <a:latin typeface="Comic Sans MS" panose="030F0702030302020204" pitchFamily="66" charset="0"/>
              </a:rPr>
              <a:pPr eaLnBrk="1" hangingPunct="1"/>
              <a:t>5</a:t>
            </a:fld>
            <a:endParaRPr lang="en-US">
              <a:latin typeface="Comic Sans MS" panose="030F0702030302020204" pitchFamily="66"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ts val="0"/>
              </a:spcBef>
              <a:spcAft>
                <a:spcPts val="0"/>
              </a:spcAft>
              <a:tabLst>
                <a:tab pos="349415" algn="l"/>
                <a:tab pos="621182" algn="l"/>
                <a:tab pos="1770370" algn="l"/>
              </a:tabLst>
            </a:pPr>
            <a:r>
              <a:rPr lang="en-US" sz="1200" dirty="0">
                <a:ea typeface="Times New Roman" panose="02020603050405020304" pitchFamily="18" charset="0"/>
                <a:cs typeface="Times New Roman" panose="02020603050405020304" pitchFamily="18" charset="0"/>
              </a:rPr>
              <a:t>A mission statement essentially describes what the group is going to go and why they are going do it. </a:t>
            </a:r>
            <a:endParaRPr lang="en-US" sz="1200" dirty="0">
              <a:ea typeface="Times New Roman" panose="02020603050405020304" pitchFamily="18" charset="0"/>
              <a:cs typeface="Times New Roman" panose="02020603050405020304" pitchFamily="18" charset="0"/>
            </a:endParaRPr>
          </a:p>
          <a:p>
            <a:pPr marL="291179"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What the group does (the essential “what)</a:t>
            </a:r>
          </a:p>
          <a:p>
            <a:pPr marL="698830" lvl="1" indent="-232943">
              <a:spcBef>
                <a:spcPts val="0"/>
              </a:spcBef>
              <a:spcAft>
                <a:spcPts val="0"/>
              </a:spcAft>
              <a:buFont typeface="Arial" panose="020B0604020202020204" pitchFamily="34" charset="0"/>
              <a:buChar char="•"/>
              <a:tabLst>
                <a:tab pos="349415" algn="l"/>
                <a:tab pos="815302" algn="l"/>
                <a:tab pos="931774" algn="l"/>
              </a:tabLst>
            </a:pPr>
            <a:r>
              <a:rPr lang="en-US" sz="1200" dirty="0">
                <a:ea typeface="Times New Roman" panose="02020603050405020304" pitchFamily="18" charset="0"/>
              </a:rPr>
              <a:t>Core functions (e.g., research, policy advocacy)</a:t>
            </a:r>
          </a:p>
          <a:p>
            <a:pPr marL="698830" lvl="1" indent="-232943">
              <a:spcBef>
                <a:spcPts val="0"/>
              </a:spcBef>
              <a:spcAft>
                <a:spcPts val="0"/>
              </a:spcAft>
              <a:buFont typeface="Arial" panose="020B0604020202020204" pitchFamily="34" charset="0"/>
              <a:buChar char="•"/>
              <a:tabLst>
                <a:tab pos="349415" algn="l"/>
                <a:tab pos="815302" algn="l"/>
                <a:tab pos="931774" algn="l"/>
              </a:tabLst>
            </a:pPr>
            <a:r>
              <a:rPr lang="en-US" sz="1200" dirty="0">
                <a:ea typeface="Times New Roman" panose="02020603050405020304" pitchFamily="18" charset="0"/>
              </a:rPr>
              <a:t>Programs and activities (e.g., training, mentoring)</a:t>
            </a:r>
          </a:p>
          <a:p>
            <a:pPr marL="291179"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Why it exists (the essential “why”)</a:t>
            </a:r>
          </a:p>
          <a:p>
            <a:pPr marL="698830" lvl="1" indent="-232943">
              <a:spcBef>
                <a:spcPts val="0"/>
              </a:spcBef>
              <a:spcAft>
                <a:spcPts val="0"/>
              </a:spcAft>
              <a:buFont typeface="Arial" panose="020B0604020202020204" pitchFamily="34" charset="0"/>
              <a:buChar char="•"/>
              <a:tabLst>
                <a:tab pos="349415" algn="l"/>
                <a:tab pos="815302" algn="l"/>
                <a:tab pos="931774" algn="l"/>
              </a:tabLst>
            </a:pPr>
            <a:r>
              <a:rPr lang="en-US" sz="1200" dirty="0">
                <a:ea typeface="Times New Roman" panose="02020603050405020304" pitchFamily="18" charset="0"/>
              </a:rPr>
              <a:t>Vision statement (e.g., healthy children)</a:t>
            </a:r>
          </a:p>
          <a:p>
            <a:pPr eaLnBrk="1" hangingPunct="1"/>
            <a:endParaRPr lang="en-US" sz="1200" dirty="0"/>
          </a:p>
          <a:p>
            <a:pPr>
              <a:spcBef>
                <a:spcPts val="0"/>
              </a:spcBef>
              <a:spcAft>
                <a:spcPts val="0"/>
              </a:spcAft>
              <a:tabLst>
                <a:tab pos="349415" algn="l"/>
                <a:tab pos="621182" algn="l"/>
                <a:tab pos="1770370" algn="l"/>
              </a:tabLst>
            </a:pPr>
            <a:r>
              <a:rPr lang="en-US" sz="1200" dirty="0">
                <a:ea typeface="Times New Roman" panose="02020603050405020304" pitchFamily="18" charset="0"/>
                <a:cs typeface="Times New Roman" panose="02020603050405020304" pitchFamily="18" charset="0"/>
              </a:rPr>
              <a:t>Mission statements are important because they help succinctly explain your goals to others. A few guidelines for creating mission statement include:</a:t>
            </a:r>
            <a:endParaRPr lang="en-US" sz="1200" dirty="0"/>
          </a:p>
          <a:p>
            <a:pPr eaLnBrk="1" hangingPunct="1"/>
            <a:endParaRPr lang="en-US" sz="1200" dirty="0"/>
          </a:p>
          <a:p>
            <a:pPr marL="291179" indent="-291179">
              <a:spcBef>
                <a:spcPts val="0"/>
              </a:spcBef>
              <a:spcAft>
                <a:spcPts val="0"/>
              </a:spcAft>
              <a:buFont typeface="Arial" panose="020B0604020202020204" pitchFamily="34" charset="0"/>
              <a:buChar char="•"/>
              <a:tabLst>
                <a:tab pos="349415" algn="l"/>
              </a:tabLst>
            </a:pPr>
            <a:r>
              <a:rPr lang="en-US" sz="1200" dirty="0">
                <a:ea typeface="Times New Roman" panose="02020603050405020304" pitchFamily="18" charset="0"/>
              </a:rPr>
              <a:t>Clear—about the essential what and why</a:t>
            </a:r>
          </a:p>
          <a:p>
            <a:pPr marL="291179" indent="-291179">
              <a:spcBef>
                <a:spcPts val="0"/>
              </a:spcBef>
              <a:spcAft>
                <a:spcPts val="0"/>
              </a:spcAft>
              <a:buFont typeface="Arial" panose="020B0604020202020204" pitchFamily="34" charset="0"/>
              <a:buChar char="•"/>
              <a:tabLst>
                <a:tab pos="349415" algn="l"/>
              </a:tabLst>
            </a:pPr>
            <a:r>
              <a:rPr lang="en-US" sz="1200" dirty="0">
                <a:ea typeface="Times New Roman" panose="02020603050405020304" pitchFamily="18" charset="0"/>
              </a:rPr>
              <a:t>Concise—often one sentence</a:t>
            </a:r>
          </a:p>
          <a:p>
            <a:pPr marL="291179" indent="-291179">
              <a:spcBef>
                <a:spcPts val="0"/>
              </a:spcBef>
              <a:spcAft>
                <a:spcPts val="0"/>
              </a:spcAft>
              <a:buFont typeface="Arial" panose="020B0604020202020204" pitchFamily="34" charset="0"/>
              <a:buChar char="•"/>
              <a:tabLst>
                <a:tab pos="349415" algn="l"/>
              </a:tabLst>
            </a:pPr>
            <a:r>
              <a:rPr lang="en-US" sz="1200" dirty="0">
                <a:ea typeface="Times New Roman" panose="02020603050405020304" pitchFamily="18" charset="0"/>
              </a:rPr>
              <a:t>Outcome oriented- in that they explain the fundamental outcomes your organization is working to </a:t>
            </a:r>
            <a:r>
              <a:rPr lang="en-US" sz="1200" dirty="0" err="1">
                <a:ea typeface="Times New Roman" panose="02020603050405020304" pitchFamily="18" charset="0"/>
              </a:rPr>
              <a:t>acheive</a:t>
            </a:r>
            <a:endParaRPr lang="en-US" sz="1200" dirty="0">
              <a:ea typeface="Times New Roman" panose="02020603050405020304" pitchFamily="18" charset="0"/>
            </a:endParaRPr>
          </a:p>
          <a:p>
            <a:pPr marL="291179" indent="-291179">
              <a:spcBef>
                <a:spcPts val="0"/>
              </a:spcBef>
              <a:spcAft>
                <a:spcPts val="0"/>
              </a:spcAft>
              <a:buFont typeface="Arial" panose="020B0604020202020204" pitchFamily="34" charset="0"/>
              <a:buChar char="•"/>
              <a:tabLst>
                <a:tab pos="349415" algn="l"/>
              </a:tabLst>
            </a:pPr>
            <a:r>
              <a:rPr lang="en-US" sz="1200" dirty="0">
                <a:ea typeface="Times New Roman" panose="02020603050405020304" pitchFamily="18" charset="0"/>
              </a:rPr>
              <a:t>Inclusive—open to multiple approaches and different means of intervention</a:t>
            </a:r>
          </a:p>
          <a:p>
            <a:pPr defTabSz="931774" eaLnBrk="1" hangingPunct="1"/>
            <a:endParaRPr lang="en-US" sz="1200" dirty="0"/>
          </a:p>
          <a:p>
            <a:pPr defTabSz="931774" eaLnBrk="1" hangingPunct="1"/>
            <a:r>
              <a:rPr lang="en-US" sz="1200" dirty="0"/>
              <a:t>Examples from handout</a:t>
            </a:r>
          </a:p>
          <a:p>
            <a:pPr eaLnBrk="1" hangingPunct="1"/>
            <a:endParaRPr lang="en-US" sz="1200" dirty="0"/>
          </a:p>
          <a:p>
            <a:pPr eaLnBrk="1" hangingPunct="1"/>
            <a:r>
              <a:rPr lang="en-US" sz="1200" dirty="0"/>
              <a:t>Instructions</a:t>
            </a:r>
            <a:endParaRPr lang="en-US" sz="1200" dirty="0"/>
          </a:p>
        </p:txBody>
      </p:sp>
    </p:spTree>
    <p:extLst>
      <p:ext uri="{BB962C8B-B14F-4D97-AF65-F5344CB8AC3E}">
        <p14:creationId xmlns:p14="http://schemas.microsoft.com/office/powerpoint/2010/main" val="179721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CE0E38-E7C9-47A0-B333-7C34F34B9B82}" type="slidenum">
              <a:rPr lang="en-US">
                <a:latin typeface="Comic Sans MS" panose="030F0702030302020204" pitchFamily="66" charset="0"/>
              </a:rPr>
              <a:pPr eaLnBrk="1" hangingPunct="1"/>
              <a:t>6</a:t>
            </a:fld>
            <a:endParaRPr lang="en-US">
              <a:latin typeface="Comic Sans MS" panose="030F0702030302020204" pitchFamily="66"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ts val="0"/>
              </a:spcBef>
              <a:spcAft>
                <a:spcPts val="0"/>
              </a:spcAft>
              <a:tabLst>
                <a:tab pos="349415" algn="l"/>
                <a:tab pos="1770370" algn="l"/>
              </a:tabLst>
            </a:pPr>
            <a:r>
              <a:rPr lang="en-US" sz="1200" dirty="0">
                <a:solidFill>
                  <a:srgbClr val="000000"/>
                </a:solidFill>
                <a:ea typeface="Times New Roman" panose="02020603050405020304" pitchFamily="18" charset="0"/>
                <a:cs typeface="Times New Roman" panose="02020603050405020304" pitchFamily="18" charset="0"/>
              </a:rPr>
              <a:t>Objectives</a:t>
            </a:r>
            <a:endParaRPr lang="en-US" sz="1200" dirty="0">
              <a:ea typeface="Times New Roman" panose="02020603050405020304" pitchFamily="18" charset="0"/>
              <a:cs typeface="Times New Roman" panose="02020603050405020304" pitchFamily="18" charset="0"/>
            </a:endParaRPr>
          </a:p>
          <a:p>
            <a:pPr marL="291179"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How much of what you hope to accomplish by when:</a:t>
            </a:r>
          </a:p>
          <a:p>
            <a:pPr>
              <a:spcBef>
                <a:spcPts val="0"/>
              </a:spcBef>
              <a:spcAft>
                <a:spcPts val="0"/>
              </a:spcAft>
              <a:tabLst>
                <a:tab pos="349415" algn="l"/>
                <a:tab pos="621182" algn="l"/>
              </a:tabLst>
            </a:pPr>
            <a:r>
              <a:rPr lang="en-US" sz="1200" dirty="0">
                <a:ea typeface="Times New Roman" panose="02020603050405020304" pitchFamily="18" charset="0"/>
              </a:rPr>
              <a:t>Why state the </a:t>
            </a:r>
            <a:r>
              <a:rPr lang="en-US" sz="1200" u="sng" dirty="0">
                <a:ea typeface="Times New Roman" panose="02020603050405020304" pitchFamily="18" charset="0"/>
              </a:rPr>
              <a:t>objectives</a:t>
            </a:r>
            <a:r>
              <a:rPr lang="en-US" sz="1200" dirty="0">
                <a:ea typeface="Times New Roman" panose="02020603050405020304" pitchFamily="18" charset="0"/>
              </a:rPr>
              <a:t>?</a:t>
            </a:r>
          </a:p>
          <a:p>
            <a:pPr marL="291179"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Serve as a marker of accomplishments &amp; provide </a:t>
            </a:r>
            <a:r>
              <a:rPr lang="en-US" sz="1200" dirty="0">
                <a:solidFill>
                  <a:srgbClr val="000000"/>
                </a:solidFill>
                <a:ea typeface="Times New Roman" panose="02020603050405020304" pitchFamily="18" charset="0"/>
              </a:rPr>
              <a:t> </a:t>
            </a:r>
            <a:r>
              <a:rPr lang="en-US" sz="1200" dirty="0">
                <a:ea typeface="Times New Roman" panose="02020603050405020304" pitchFamily="18" charset="0"/>
              </a:rPr>
              <a:t>benchmarks for accountability</a:t>
            </a:r>
          </a:p>
          <a:p>
            <a:pPr marL="291179"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Help prioritize goals and activities</a:t>
            </a:r>
          </a:p>
          <a:p>
            <a:pPr marL="291179"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Reemphasize your mission throughout change and growth</a:t>
            </a:r>
          </a:p>
          <a:p>
            <a:pPr>
              <a:spcBef>
                <a:spcPts val="0"/>
              </a:spcBef>
              <a:spcAft>
                <a:spcPts val="0"/>
              </a:spcAft>
              <a:tabLst>
                <a:tab pos="349415" algn="l"/>
                <a:tab pos="621182" algn="l"/>
              </a:tabLst>
            </a:pPr>
            <a:r>
              <a:rPr lang="en-US" sz="1200" dirty="0">
                <a:ea typeface="Times New Roman" panose="02020603050405020304" pitchFamily="18" charset="0"/>
              </a:rPr>
              <a:t>Three types and examples</a:t>
            </a:r>
          </a:p>
          <a:p>
            <a:pPr marL="757066" lvl="1"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Process</a:t>
            </a:r>
            <a:endParaRPr lang="en-US" sz="1200" dirty="0">
              <a:ea typeface="Times New Roman" panose="02020603050405020304" pitchFamily="18" charset="0"/>
            </a:endParaRPr>
          </a:p>
          <a:p>
            <a:pPr marL="757066" lvl="1"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Behavior (behavioral objectives)</a:t>
            </a:r>
          </a:p>
          <a:p>
            <a:pPr marL="757066" lvl="1" indent="-291179">
              <a:spcBef>
                <a:spcPts val="0"/>
              </a:spcBef>
              <a:spcAft>
                <a:spcPts val="0"/>
              </a:spcAft>
              <a:buFont typeface="Arial" panose="020B0604020202020204" pitchFamily="34" charset="0"/>
              <a:buChar char="•"/>
              <a:tabLst>
                <a:tab pos="349415" algn="l"/>
                <a:tab pos="621182" algn="l"/>
              </a:tabLst>
            </a:pPr>
            <a:r>
              <a:rPr lang="en-US" sz="1200" dirty="0">
                <a:ea typeface="Times New Roman" panose="02020603050405020304" pitchFamily="18" charset="0"/>
              </a:rPr>
              <a:t>Outcomes (population-level objectives)</a:t>
            </a:r>
          </a:p>
          <a:p>
            <a:pPr marL="291179" indent="-291179">
              <a:spcBef>
                <a:spcPts val="0"/>
              </a:spcBef>
              <a:spcAft>
                <a:spcPts val="0"/>
              </a:spcAft>
              <a:buFont typeface="Arial" panose="020B0604020202020204" pitchFamily="34" charset="0"/>
              <a:buChar char="•"/>
              <a:tabLst>
                <a:tab pos="349415" algn="l"/>
                <a:tab pos="621182"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Good criteria to consider when creating objectives is to determine if they fit the SMART+C criteria</a:t>
            </a:r>
          </a:p>
          <a:p>
            <a:pPr>
              <a:spcBef>
                <a:spcPts val="0"/>
              </a:spcBef>
              <a:spcAft>
                <a:spcPts val="0"/>
              </a:spcAft>
              <a:tabLst>
                <a:tab pos="349415" algn="l"/>
                <a:tab pos="621182"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Comprehensive strategic plans typically contain all three types of objectives, but for this workshop developing one or two of one type of objective that’s relevant for you is fine.</a:t>
            </a:r>
          </a:p>
          <a:p>
            <a:pPr>
              <a:spcBef>
                <a:spcPts val="0"/>
              </a:spcBef>
              <a:spcAft>
                <a:spcPts val="0"/>
              </a:spcAft>
              <a:tabLst>
                <a:tab pos="349415" algn="l"/>
                <a:tab pos="621182"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Instructions</a:t>
            </a:r>
          </a:p>
          <a:p>
            <a:pPr>
              <a:spcBef>
                <a:spcPts val="0"/>
              </a:spcBef>
              <a:spcAft>
                <a:spcPts val="0"/>
              </a:spcAft>
              <a:tabLst>
                <a:tab pos="349415" algn="l"/>
                <a:tab pos="621182" algn="l"/>
              </a:tabLst>
            </a:pPr>
            <a:endParaRPr lang="en-US" baseline="0" dirty="0" smtClean="0">
              <a:latin typeface="Times New Roman" panose="02020603050405020304" pitchFamily="18" charset="0"/>
              <a:ea typeface="Times New Roman" panose="02020603050405020304" pitchFamily="18" charset="0"/>
            </a:endParaRPr>
          </a:p>
          <a:p>
            <a:pPr>
              <a:spcBef>
                <a:spcPts val="0"/>
              </a:spcBef>
              <a:spcAft>
                <a:spcPts val="0"/>
              </a:spcAft>
              <a:tabLst>
                <a:tab pos="349415" algn="l"/>
                <a:tab pos="621182" algn="l"/>
              </a:tabLst>
            </a:pPr>
            <a:endParaRPr lang="en-US" dirty="0">
              <a:latin typeface="Times New Roman" panose="02020603050405020304" pitchFamily="18" charset="0"/>
              <a:ea typeface="Times New Roman" panose="02020603050405020304" pitchFamily="18" charset="0"/>
            </a:endParaRPr>
          </a:p>
          <a:p>
            <a:pPr>
              <a:spcBef>
                <a:spcPts val="0"/>
              </a:spcBef>
              <a:spcAft>
                <a:spcPts val="0"/>
              </a:spcAft>
              <a:tabLst>
                <a:tab pos="349415" algn="l"/>
                <a:tab pos="621182" algn="l"/>
              </a:tabLst>
            </a:pPr>
            <a:endParaRPr lang="en-US" dirty="0">
              <a:latin typeface="Times New Roman" panose="02020603050405020304" pitchFamily="18" charset="0"/>
              <a:ea typeface="Times New Roman" panose="02020603050405020304" pitchFamily="18" charset="0"/>
            </a:endParaRPr>
          </a:p>
          <a:p>
            <a:pPr>
              <a:spcBef>
                <a:spcPts val="0"/>
              </a:spcBef>
              <a:spcAft>
                <a:spcPts val="0"/>
              </a:spcAft>
              <a:tabLst>
                <a:tab pos="349415" algn="l"/>
                <a:tab pos="621182" algn="l"/>
              </a:tabLs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190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710816-8973-4733-8CC3-5986DFD5CCDE}" type="slidenum">
              <a:rPr lang="en-US">
                <a:latin typeface="Comic Sans MS" panose="030F0702030302020204" pitchFamily="66" charset="0"/>
              </a:rPr>
              <a:pPr eaLnBrk="1" hangingPunct="1"/>
              <a:t>7</a:t>
            </a:fld>
            <a:endParaRPr lang="en-US">
              <a:latin typeface="Comic Sans MS" panose="030F0702030302020204" pitchFamily="66"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465887" indent="-465887">
              <a:spcBef>
                <a:spcPts val="0"/>
              </a:spcBef>
              <a:spcAft>
                <a:spcPts val="0"/>
              </a:spcAft>
              <a:tabLst>
                <a:tab pos="349415" algn="l"/>
                <a:tab pos="621182" algn="l"/>
              </a:tabLst>
            </a:pPr>
            <a:r>
              <a:rPr lang="en-US" sz="1200" dirty="0">
                <a:ea typeface="Times New Roman" panose="02020603050405020304" pitchFamily="18" charset="0"/>
              </a:rPr>
              <a:t>Strategies- </a:t>
            </a:r>
            <a:r>
              <a:rPr lang="en-US" sz="1200" u="sng" dirty="0">
                <a:ea typeface="Times New Roman" panose="02020603050405020304" pitchFamily="18" charset="0"/>
              </a:rPr>
              <a:t>How</a:t>
            </a:r>
            <a:r>
              <a:rPr lang="en-US" sz="1200" dirty="0">
                <a:ea typeface="Times New Roman" panose="02020603050405020304" pitchFamily="18" charset="0"/>
              </a:rPr>
              <a:t> </a:t>
            </a:r>
            <a:r>
              <a:rPr lang="en-US" sz="1200" dirty="0">
                <a:ea typeface="Times New Roman" panose="02020603050405020304" pitchFamily="18" charset="0"/>
              </a:rPr>
              <a:t>things will be </a:t>
            </a:r>
            <a:r>
              <a:rPr lang="en-US" sz="1200" dirty="0">
                <a:ea typeface="Times New Roman" panose="02020603050405020304" pitchFamily="18" charset="0"/>
              </a:rPr>
              <a:t>accomplished and broadly address the question of “how do we get there from here?”</a:t>
            </a:r>
            <a:endParaRPr lang="en-US" sz="1200" dirty="0">
              <a:ea typeface="Times New Roman" panose="02020603050405020304" pitchFamily="18" charset="0"/>
            </a:endParaRPr>
          </a:p>
          <a:p>
            <a:pPr>
              <a:spcBef>
                <a:spcPts val="0"/>
              </a:spcBef>
              <a:spcAft>
                <a:spcPts val="0"/>
              </a:spcAft>
              <a:tabLst>
                <a:tab pos="349415" algn="l"/>
                <a:tab pos="465887" algn="l"/>
                <a:tab pos="815302" algn="l"/>
                <a:tab pos="931774" algn="l"/>
              </a:tabLst>
            </a:pPr>
            <a:r>
              <a:rPr lang="en-US" sz="1200" dirty="0">
                <a:ea typeface="Times New Roman" panose="02020603050405020304" pitchFamily="18" charset="0"/>
              </a:rPr>
              <a:t>Good strategies</a:t>
            </a:r>
          </a:p>
          <a:p>
            <a:pPr marL="232943" indent="-232943">
              <a:spcBef>
                <a:spcPts val="0"/>
              </a:spcBef>
              <a:spcAft>
                <a:spcPts val="0"/>
              </a:spcAft>
              <a:buFont typeface="Arial" panose="020B0604020202020204" pitchFamily="34" charset="0"/>
              <a:buChar char="•"/>
              <a:tabLst>
                <a:tab pos="349415" algn="l"/>
                <a:tab pos="465887" algn="l"/>
                <a:tab pos="815302" algn="l"/>
                <a:tab pos="931774" algn="l"/>
              </a:tabLst>
            </a:pPr>
            <a:r>
              <a:rPr lang="en-US" sz="1200" dirty="0">
                <a:ea typeface="Times New Roman" panose="02020603050405020304" pitchFamily="18" charset="0"/>
              </a:rPr>
              <a:t>Focus efforts</a:t>
            </a:r>
          </a:p>
          <a:p>
            <a:pPr marL="232943" indent="-232943">
              <a:spcBef>
                <a:spcPts val="0"/>
              </a:spcBef>
              <a:spcAft>
                <a:spcPts val="0"/>
              </a:spcAft>
              <a:buFont typeface="Arial" panose="020B0604020202020204" pitchFamily="34" charset="0"/>
              <a:buChar char="•"/>
              <a:tabLst>
                <a:tab pos="349415" algn="l"/>
                <a:tab pos="465887" algn="l"/>
                <a:tab pos="815302" algn="l"/>
                <a:tab pos="931774" algn="l"/>
              </a:tabLst>
            </a:pPr>
            <a:r>
              <a:rPr lang="en-US" sz="1200" dirty="0">
                <a:ea typeface="Times New Roman" panose="02020603050405020304" pitchFamily="18" charset="0"/>
              </a:rPr>
              <a:t>Take advantage of resources and opportunities</a:t>
            </a:r>
          </a:p>
          <a:p>
            <a:pPr marL="232943" indent="-232943">
              <a:spcBef>
                <a:spcPts val="0"/>
              </a:spcBef>
              <a:spcAft>
                <a:spcPts val="0"/>
              </a:spcAft>
              <a:buFont typeface="Arial" panose="020B0604020202020204" pitchFamily="34" charset="0"/>
              <a:buChar char="•"/>
              <a:tabLst>
                <a:tab pos="349415" algn="l"/>
                <a:tab pos="465887" algn="l"/>
                <a:tab pos="815302" algn="l"/>
                <a:tab pos="931774" algn="l"/>
              </a:tabLst>
            </a:pPr>
            <a:r>
              <a:rPr lang="en-US" sz="1200" dirty="0">
                <a:ea typeface="Times New Roman" panose="02020603050405020304" pitchFamily="18" charset="0"/>
              </a:rPr>
              <a:t>Respond effectively to resistance and barriers</a:t>
            </a:r>
          </a:p>
          <a:p>
            <a:pPr marL="232943" indent="-232943">
              <a:spcBef>
                <a:spcPts val="0"/>
              </a:spcBef>
              <a:spcAft>
                <a:spcPts val="0"/>
              </a:spcAft>
              <a:buFont typeface="Arial" panose="020B0604020202020204" pitchFamily="34" charset="0"/>
              <a:buChar char="•"/>
              <a:tabLst>
                <a:tab pos="349415" algn="l"/>
                <a:tab pos="465887" algn="l"/>
                <a:tab pos="815302" algn="l"/>
                <a:tab pos="931774" algn="l"/>
              </a:tabLst>
            </a:pPr>
            <a:r>
              <a:rPr lang="en-US" sz="1200" dirty="0">
                <a:ea typeface="Times New Roman" panose="02020603050405020304" pitchFamily="18" charset="0"/>
              </a:rPr>
              <a:t>Make more efficient use of time, energy, and resources</a:t>
            </a:r>
          </a:p>
          <a:p>
            <a:pPr marL="232943" indent="-232943">
              <a:spcBef>
                <a:spcPts val="0"/>
              </a:spcBef>
              <a:spcAft>
                <a:spcPts val="0"/>
              </a:spcAft>
              <a:buFont typeface="Arial" panose="020B0604020202020204" pitchFamily="34" charset="0"/>
              <a:buChar char="•"/>
              <a:tabLst>
                <a:tab pos="349415" algn="l"/>
                <a:tab pos="465887" algn="l"/>
                <a:tab pos="815302" algn="l"/>
                <a:tab pos="931774" algn="l"/>
              </a:tabLst>
            </a:pPr>
            <a:r>
              <a:rPr lang="en-US" sz="1200" dirty="0">
                <a:ea typeface="Times New Roman" panose="02020603050405020304" pitchFamily="18" charset="0"/>
              </a:rPr>
              <a:t>Have a greater chance of accomplishing the mission</a:t>
            </a:r>
          </a:p>
          <a:p>
            <a:pPr marL="232943" indent="-232943">
              <a:spcBef>
                <a:spcPts val="0"/>
              </a:spcBef>
              <a:spcAft>
                <a:spcPts val="0"/>
              </a:spcAft>
              <a:buFont typeface="Arial" panose="020B0604020202020204" pitchFamily="34" charset="0"/>
              <a:buChar char="•"/>
              <a:tabLst>
                <a:tab pos="349415" algn="l"/>
                <a:tab pos="465887" algn="l"/>
                <a:tab pos="815302" algn="l"/>
                <a:tab pos="931774"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Some things to consider when developing strategies, along with having your objective in mind, it’s important to consider what risk or protective factors contribute to the problem and develop strategies that target those factors. For example, a risk factor may be a general lack of knowledge in the community about the problem so a strategy might involve education about the issue. Access to a service or help might be factor contributing the to the problem </a:t>
            </a:r>
            <a:r>
              <a:rPr lang="en-US" sz="1200" dirty="0" err="1">
                <a:ea typeface="Times New Roman" panose="02020603050405020304" pitchFamily="18" charset="0"/>
              </a:rPr>
              <a:t>sothe</a:t>
            </a:r>
            <a:r>
              <a:rPr lang="en-US" sz="1200" dirty="0">
                <a:ea typeface="Times New Roman" panose="02020603050405020304" pitchFamily="18" charset="0"/>
              </a:rPr>
              <a:t> the strategy would focus on ways to increase access. </a:t>
            </a:r>
          </a:p>
          <a:p>
            <a:pPr>
              <a:spcBef>
                <a:spcPts val="0"/>
              </a:spcBef>
              <a:spcAft>
                <a:spcPts val="0"/>
              </a:spcAft>
              <a:tabLst>
                <a:tab pos="349415" algn="l"/>
                <a:tab pos="621182"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You’d also want to consider who the targets of change for any particular strategy might, so who is the strategy focused on and “agents of change” or who needs to be involved to implement the strategy. </a:t>
            </a:r>
          </a:p>
          <a:p>
            <a:pPr>
              <a:spcBef>
                <a:spcPts val="0"/>
              </a:spcBef>
              <a:spcAft>
                <a:spcPts val="0"/>
              </a:spcAft>
              <a:tabLst>
                <a:tab pos="349415" algn="l"/>
                <a:tab pos="621182"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Examples—Questions</a:t>
            </a:r>
          </a:p>
          <a:p>
            <a:pPr>
              <a:spcBef>
                <a:spcPts val="0"/>
              </a:spcBef>
              <a:spcAft>
                <a:spcPts val="0"/>
              </a:spcAft>
              <a:tabLst>
                <a:tab pos="349415" algn="l"/>
                <a:tab pos="621182"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Instructions- start by thinking about what risk and protective factors are related to the problem your aiming to address with your goals and objectives and who the change agents and targets of change might be—use the worksheet to either jot down ideas either individually or as a group. Spend about 15 minutes doing this</a:t>
            </a:r>
          </a:p>
          <a:p>
            <a:pPr>
              <a:spcBef>
                <a:spcPts val="0"/>
              </a:spcBef>
              <a:spcAft>
                <a:spcPts val="0"/>
              </a:spcAft>
              <a:tabLst>
                <a:tab pos="349415" algn="l"/>
                <a:tab pos="621182" algn="l"/>
              </a:tabLst>
            </a:pPr>
            <a:endParaRPr lang="en-US" sz="1200" dirty="0">
              <a:ea typeface="Times New Roman" panose="02020603050405020304" pitchFamily="18" charset="0"/>
            </a:endParaRPr>
          </a:p>
          <a:p>
            <a:pPr>
              <a:spcBef>
                <a:spcPts val="0"/>
              </a:spcBef>
              <a:spcAft>
                <a:spcPts val="0"/>
              </a:spcAft>
              <a:tabLst>
                <a:tab pos="349415" algn="l"/>
                <a:tab pos="621182" algn="l"/>
              </a:tabLst>
            </a:pPr>
            <a:r>
              <a:rPr lang="en-US" sz="1200" dirty="0">
                <a:ea typeface="Times New Roman" panose="02020603050405020304" pitchFamily="18" charset="0"/>
              </a:rPr>
              <a:t>Then generate one or two strategies that align…spend about 15 minutes generating strategies and then take 5 minutes to come to consensus around 1 or 2. </a:t>
            </a:r>
          </a:p>
          <a:p>
            <a:pPr>
              <a:spcBef>
                <a:spcPts val="0"/>
              </a:spcBef>
              <a:spcAft>
                <a:spcPts val="0"/>
              </a:spcAft>
              <a:tabLst>
                <a:tab pos="349415" algn="l"/>
                <a:tab pos="621182" algn="l"/>
              </a:tabLst>
            </a:pPr>
            <a:endParaRPr lang="en-US" dirty="0" smtClean="0">
              <a:latin typeface="Times New Roman" panose="02020603050405020304" pitchFamily="18" charset="0"/>
              <a:ea typeface="Times New Roman" panose="02020603050405020304" pitchFamily="18" charset="0"/>
            </a:endParaRPr>
          </a:p>
          <a:p>
            <a:pPr>
              <a:spcBef>
                <a:spcPts val="0"/>
              </a:spcBef>
              <a:spcAft>
                <a:spcPts val="0"/>
              </a:spcAft>
              <a:tabLst>
                <a:tab pos="349415" algn="l"/>
                <a:tab pos="465887" algn="l"/>
                <a:tab pos="815302" algn="l"/>
                <a:tab pos="931774" algn="l"/>
              </a:tabLst>
            </a:pPr>
            <a:endParaRPr lang="en-US" dirty="0" smtClean="0">
              <a:latin typeface="Times New Roman" panose="02020603050405020304" pitchFamily="18" charset="0"/>
              <a:ea typeface="Times New Roman" panose="02020603050405020304" pitchFamily="18" charset="0"/>
            </a:endParaRPr>
          </a:p>
          <a:p>
            <a:pPr eaLnBrk="1" hangingPunct="1"/>
            <a:endParaRPr lang="en-US" dirty="0">
              <a:latin typeface="Comic Sans MS" panose="030F0702030302020204" pitchFamily="66" charset="0"/>
            </a:endParaRPr>
          </a:p>
        </p:txBody>
      </p:sp>
    </p:spTree>
    <p:extLst>
      <p:ext uri="{BB962C8B-B14F-4D97-AF65-F5344CB8AC3E}">
        <p14:creationId xmlns:p14="http://schemas.microsoft.com/office/powerpoint/2010/main" val="358393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Review: </a:t>
            </a:r>
          </a:p>
          <a:p>
            <a:endParaRPr lang="en-US" sz="1200" dirty="0"/>
          </a:p>
          <a:p>
            <a:r>
              <a:rPr lang="en-US" sz="1200" dirty="0"/>
              <a:t>Ask groups to report out their progress</a:t>
            </a:r>
          </a:p>
          <a:p>
            <a:r>
              <a:rPr lang="en-US" sz="1200" dirty="0"/>
              <a:t>Questions or comments from yesterday’s work?</a:t>
            </a:r>
          </a:p>
          <a:p>
            <a:r>
              <a:rPr lang="en-US" sz="1200" dirty="0"/>
              <a:t>Leave with a few concrete next steps and continue to work on what you started here, </a:t>
            </a:r>
          </a:p>
          <a:p>
            <a:endParaRPr lang="en-US" sz="1200" dirty="0"/>
          </a:p>
          <a:p>
            <a:r>
              <a:rPr lang="en-US" sz="1200" dirty="0"/>
              <a:t>build consensus with the broader coalition around these activities and continue to build out the objectives, strategies, action steps</a:t>
            </a:r>
          </a:p>
          <a:p>
            <a:r>
              <a:rPr lang="en-US" sz="1200" dirty="0"/>
              <a:t>Use the plan to communicate your initiative’s purpose</a:t>
            </a:r>
          </a:p>
          <a:p>
            <a:r>
              <a:rPr lang="en-US" sz="1200" dirty="0"/>
              <a:t>Utilize your plans in ongoing evaluation and organizational development</a:t>
            </a:r>
          </a:p>
          <a:p>
            <a:r>
              <a:rPr lang="en-US" sz="1200" dirty="0"/>
              <a:t>Review plans to identify additional partners</a:t>
            </a:r>
          </a:p>
          <a:p>
            <a:r>
              <a:rPr lang="en-US" sz="1200" dirty="0"/>
              <a:t>Review plans at regular intervals</a:t>
            </a:r>
          </a:p>
          <a:p>
            <a:endParaRPr lang="en-US" dirty="0"/>
          </a:p>
        </p:txBody>
      </p:sp>
      <p:sp>
        <p:nvSpPr>
          <p:cNvPr id="4" name="Slide Number Placeholder 3"/>
          <p:cNvSpPr>
            <a:spLocks noGrp="1"/>
          </p:cNvSpPr>
          <p:nvPr>
            <p:ph type="sldNum" sz="quarter" idx="10"/>
          </p:nvPr>
        </p:nvSpPr>
        <p:spPr/>
        <p:txBody>
          <a:bodyPr/>
          <a:lstStyle/>
          <a:p>
            <a:pPr>
              <a:defRPr/>
            </a:pPr>
            <a:fld id="{CD74B5C8-FC91-4B16-A48C-9FD9ECC511A7}" type="slidenum">
              <a:rPr lang="en-US" smtClean="0"/>
              <a:pPr>
                <a:defRPr/>
              </a:pPr>
              <a:t>8</a:t>
            </a:fld>
            <a:endParaRPr lang="en-US"/>
          </a:p>
        </p:txBody>
      </p:sp>
    </p:spTree>
    <p:extLst>
      <p:ext uri="{BB962C8B-B14F-4D97-AF65-F5344CB8AC3E}">
        <p14:creationId xmlns:p14="http://schemas.microsoft.com/office/powerpoint/2010/main" val="424959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D65B4D-F780-4739-85DA-16E389B1B341}" type="slidenum">
              <a:rPr lang="en-US">
                <a:solidFill>
                  <a:srgbClr val="000000"/>
                </a:solidFill>
                <a:latin typeface="Comic Sans MS" panose="030F0702030302020204" pitchFamily="66" charset="0"/>
              </a:rPr>
              <a:pPr eaLnBrk="1" hangingPunct="1"/>
              <a:t>9</a:t>
            </a:fld>
            <a:endParaRPr lang="en-US">
              <a:solidFill>
                <a:srgbClr val="000000"/>
              </a:solidFill>
              <a:latin typeface="Comic Sans MS" panose="030F0702030302020204" pitchFamily="66"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spcBef>
                <a:spcPts val="0"/>
              </a:spcBef>
              <a:spcAft>
                <a:spcPts val="0"/>
              </a:spcAft>
              <a:tabLst>
                <a:tab pos="465887" algn="l"/>
                <a:tab pos="621182" algn="l"/>
              </a:tabLst>
            </a:pPr>
            <a:r>
              <a:rPr lang="en-US" sz="1200" dirty="0">
                <a:ea typeface="Times New Roman" panose="02020603050405020304" pitchFamily="18" charset="0"/>
              </a:rPr>
              <a:t>Action plan—describes the way your group will use its strategies to meets its objectives</a:t>
            </a:r>
            <a:endParaRPr lang="en-US" sz="1200" dirty="0">
              <a:ea typeface="Times New Roman" panose="02020603050405020304" pitchFamily="18" charset="0"/>
            </a:endParaRPr>
          </a:p>
          <a:p>
            <a:pPr>
              <a:spcBef>
                <a:spcPts val="0"/>
              </a:spcBef>
              <a:spcAft>
                <a:spcPts val="0"/>
              </a:spcAft>
              <a:tabLst>
                <a:tab pos="465887" algn="l"/>
                <a:tab pos="621182" algn="l"/>
              </a:tabLst>
            </a:pPr>
            <a:endParaRPr lang="en-US" sz="1200" u="sng" dirty="0"/>
          </a:p>
          <a:p>
            <a:pPr>
              <a:spcBef>
                <a:spcPts val="0"/>
              </a:spcBef>
              <a:spcAft>
                <a:spcPts val="0"/>
              </a:spcAft>
              <a:tabLst>
                <a:tab pos="465887" algn="l"/>
                <a:tab pos="621182" algn="l"/>
              </a:tabLst>
            </a:pPr>
            <a:r>
              <a:rPr lang="en-US" sz="1200" u="sng" dirty="0"/>
              <a:t>It includes: Community </a:t>
            </a:r>
            <a:r>
              <a:rPr lang="en-US" sz="1200" u="sng" dirty="0"/>
              <a:t>changes</a:t>
            </a:r>
            <a:r>
              <a:rPr lang="en-US" sz="1200" dirty="0"/>
              <a:t> to be sought </a:t>
            </a:r>
          </a:p>
          <a:p>
            <a:pPr marL="698830" lvl="2">
              <a:defRPr/>
            </a:pPr>
            <a:r>
              <a:rPr lang="en-US" sz="1200" i="1" dirty="0">
                <a:solidFill>
                  <a:srgbClr val="000000"/>
                </a:solidFill>
              </a:rPr>
              <a:t>What specific community and system changes (interventions) will be sought or implemented? (i.e., new or modified programs, policies, and practices)</a:t>
            </a:r>
            <a:endParaRPr lang="en-US" sz="1200" i="1" u="sng" dirty="0"/>
          </a:p>
          <a:p>
            <a:pPr lvl="1">
              <a:defRPr/>
            </a:pPr>
            <a:r>
              <a:rPr lang="en-US" sz="1200" u="sng" dirty="0"/>
              <a:t>Action Steps</a:t>
            </a:r>
            <a:r>
              <a:rPr lang="en-US" sz="1200" dirty="0"/>
              <a:t> </a:t>
            </a:r>
          </a:p>
          <a:p>
            <a:pPr marL="698830" lvl="2" eaLnBrk="1" hangingPunct="1">
              <a:defRPr/>
            </a:pPr>
            <a:r>
              <a:rPr lang="en-US" sz="1200" i="1" dirty="0">
                <a:solidFill>
                  <a:srgbClr val="000000"/>
                </a:solidFill>
              </a:rPr>
              <a:t>Who will do what by when to bring the changes about</a:t>
            </a:r>
            <a:r>
              <a:rPr lang="en-US" sz="1200" i="1" dirty="0">
                <a:solidFill>
                  <a:srgbClr val="000000"/>
                </a:solidFill>
              </a:rPr>
              <a:t>?</a:t>
            </a:r>
          </a:p>
          <a:p>
            <a:pPr>
              <a:spcBef>
                <a:spcPts val="0"/>
              </a:spcBef>
              <a:spcAft>
                <a:spcPts val="0"/>
              </a:spcAft>
              <a:tabLst>
                <a:tab pos="465887" algn="l"/>
                <a:tab pos="815302" algn="l"/>
                <a:tab pos="931774" algn="l"/>
              </a:tabLst>
            </a:pPr>
            <a:endParaRPr lang="en-US" sz="1200" i="1" dirty="0">
              <a:solidFill>
                <a:srgbClr val="000000"/>
              </a:solidFill>
            </a:endParaRPr>
          </a:p>
          <a:p>
            <a:pPr>
              <a:spcBef>
                <a:spcPts val="0"/>
              </a:spcBef>
              <a:spcAft>
                <a:spcPts val="0"/>
              </a:spcAft>
              <a:tabLst>
                <a:tab pos="465887" algn="l"/>
                <a:tab pos="815302" algn="l"/>
                <a:tab pos="931774" algn="l"/>
              </a:tabLst>
            </a:pPr>
            <a:r>
              <a:rPr lang="en-US" sz="1200" i="1" dirty="0">
                <a:solidFill>
                  <a:srgbClr val="000000"/>
                </a:solidFill>
              </a:rPr>
              <a:t>Action plans are important because </a:t>
            </a:r>
            <a:r>
              <a:rPr lang="en-US" sz="1200" dirty="0"/>
              <a:t>they</a:t>
            </a:r>
          </a:p>
          <a:p>
            <a:pPr marL="174708" indent="-174708">
              <a:spcBef>
                <a:spcPts val="0"/>
              </a:spcBef>
              <a:spcAft>
                <a:spcPts val="0"/>
              </a:spcAft>
              <a:buFont typeface="Arial" panose="020B0604020202020204" pitchFamily="34" charset="0"/>
              <a:buChar char="•"/>
              <a:tabLst>
                <a:tab pos="465887" algn="l"/>
                <a:tab pos="815302" algn="l"/>
                <a:tab pos="931774" algn="l"/>
              </a:tabLst>
            </a:pPr>
            <a:r>
              <a:rPr lang="en-US" sz="1200" dirty="0">
                <a:ea typeface="Times New Roman" panose="02020603050405020304" pitchFamily="18" charset="0"/>
              </a:rPr>
              <a:t>Ensure that you don’t overlook details</a:t>
            </a:r>
          </a:p>
          <a:p>
            <a:pPr marL="232943" indent="-232943">
              <a:spcBef>
                <a:spcPts val="0"/>
              </a:spcBef>
              <a:spcAft>
                <a:spcPts val="0"/>
              </a:spcAft>
              <a:buFont typeface="Arial" panose="020B0604020202020204" pitchFamily="34" charset="0"/>
              <a:buChar char="•"/>
              <a:tabLst>
                <a:tab pos="465887" algn="l"/>
                <a:tab pos="815302" algn="l"/>
                <a:tab pos="931774" algn="l"/>
              </a:tabLst>
            </a:pPr>
            <a:r>
              <a:rPr lang="en-US" sz="1200" dirty="0">
                <a:ea typeface="Times New Roman" panose="02020603050405020304" pitchFamily="18" charset="0"/>
              </a:rPr>
              <a:t>Help you understand the feasibility of changes</a:t>
            </a:r>
          </a:p>
          <a:p>
            <a:pPr marL="232943" indent="-232943">
              <a:spcBef>
                <a:spcPts val="0"/>
              </a:spcBef>
              <a:spcAft>
                <a:spcPts val="0"/>
              </a:spcAft>
              <a:buFont typeface="Arial" panose="020B0604020202020204" pitchFamily="34" charset="0"/>
              <a:buChar char="•"/>
              <a:tabLst>
                <a:tab pos="465887" algn="l"/>
                <a:tab pos="815302" algn="l"/>
                <a:tab pos="931774" algn="l"/>
              </a:tabLst>
            </a:pPr>
            <a:r>
              <a:rPr lang="en-US" sz="1200" dirty="0">
                <a:ea typeface="Times New Roman" panose="02020603050405020304" pitchFamily="18" charset="0"/>
              </a:rPr>
              <a:t>Enhance efficiency</a:t>
            </a:r>
          </a:p>
          <a:p>
            <a:pPr marL="232943" indent="-232943">
              <a:spcBef>
                <a:spcPts val="0"/>
              </a:spcBef>
              <a:spcAft>
                <a:spcPts val="0"/>
              </a:spcAft>
              <a:buFont typeface="Arial" panose="020B0604020202020204" pitchFamily="34" charset="0"/>
              <a:buChar char="•"/>
              <a:tabLst>
                <a:tab pos="465887" algn="l"/>
                <a:tab pos="815302" algn="l"/>
                <a:tab pos="931774" algn="l"/>
              </a:tabLst>
            </a:pPr>
            <a:r>
              <a:rPr lang="en-US" sz="1200" dirty="0">
                <a:ea typeface="Times New Roman" panose="02020603050405020304" pitchFamily="18" charset="0"/>
              </a:rPr>
              <a:t>Provide accountability</a:t>
            </a:r>
          </a:p>
          <a:p>
            <a:pPr marL="698830" lvl="2" eaLnBrk="1" hangingPunct="1">
              <a:defRPr/>
            </a:pPr>
            <a:endParaRPr lang="en-US" sz="1200" i="1" dirty="0">
              <a:solidFill>
                <a:srgbClr val="000000"/>
              </a:solidFill>
            </a:endParaRPr>
          </a:p>
          <a:p>
            <a:pPr marL="232943" indent="-232943">
              <a:spcBef>
                <a:spcPts val="0"/>
              </a:spcBef>
              <a:spcAft>
                <a:spcPts val="0"/>
              </a:spcAft>
              <a:buFont typeface="Arial" panose="020B0604020202020204" pitchFamily="34" charset="0"/>
              <a:buChar char="•"/>
              <a:tabLst>
                <a:tab pos="465887" algn="l"/>
                <a:tab pos="815302" algn="l"/>
                <a:tab pos="931774" algn="l"/>
              </a:tabLst>
            </a:pPr>
            <a:r>
              <a:rPr lang="en-US" sz="1200" dirty="0">
                <a:ea typeface="Times New Roman" panose="02020603050405020304" pitchFamily="18" charset="0"/>
              </a:rPr>
              <a:t>When creating a plan with action steps for each change sought, describe:</a:t>
            </a:r>
          </a:p>
          <a:p>
            <a:pPr marL="698830" lvl="1" indent="-232943">
              <a:spcBef>
                <a:spcPts val="0"/>
              </a:spcBef>
              <a:spcAft>
                <a:spcPts val="0"/>
              </a:spcAft>
              <a:buFont typeface="Arial" panose="020B0604020202020204" pitchFamily="34" charset="0"/>
              <a:buChar char="•"/>
              <a:tabLst>
                <a:tab pos="465887" algn="l"/>
                <a:tab pos="885185" algn="l"/>
                <a:tab pos="1087069" algn="l"/>
              </a:tabLst>
            </a:pPr>
            <a:r>
              <a:rPr lang="en-US" sz="1200" dirty="0">
                <a:ea typeface="Times New Roman" panose="02020603050405020304" pitchFamily="18" charset="0"/>
              </a:rPr>
              <a:t>What specific change or aspect of the intervention will occur</a:t>
            </a:r>
          </a:p>
          <a:p>
            <a:pPr marL="698830" lvl="1" indent="-232943">
              <a:spcBef>
                <a:spcPts val="0"/>
              </a:spcBef>
              <a:spcAft>
                <a:spcPts val="0"/>
              </a:spcAft>
              <a:buFont typeface="Arial" panose="020B0604020202020204" pitchFamily="34" charset="0"/>
              <a:buChar char="•"/>
              <a:tabLst>
                <a:tab pos="465887" algn="l"/>
                <a:tab pos="885185" algn="l"/>
                <a:tab pos="1087069" algn="l"/>
              </a:tabLst>
            </a:pPr>
            <a:r>
              <a:rPr lang="en-US" sz="1200" dirty="0">
                <a:ea typeface="Times New Roman" panose="02020603050405020304" pitchFamily="18" charset="0"/>
              </a:rPr>
              <a:t>Who will carry it out</a:t>
            </a:r>
          </a:p>
          <a:p>
            <a:pPr marL="698830" lvl="1" indent="-232943">
              <a:spcBef>
                <a:spcPts val="0"/>
              </a:spcBef>
              <a:spcAft>
                <a:spcPts val="0"/>
              </a:spcAft>
              <a:buFont typeface="Arial" panose="020B0604020202020204" pitchFamily="34" charset="0"/>
              <a:buChar char="•"/>
              <a:tabLst>
                <a:tab pos="465887" algn="l"/>
                <a:tab pos="885185" algn="l"/>
                <a:tab pos="1087069" algn="l"/>
              </a:tabLst>
            </a:pPr>
            <a:r>
              <a:rPr lang="en-US" sz="1200" dirty="0">
                <a:ea typeface="Times New Roman" panose="02020603050405020304" pitchFamily="18" charset="0"/>
              </a:rPr>
              <a:t>When it will be completed or its duration</a:t>
            </a:r>
          </a:p>
          <a:p>
            <a:pPr marL="698830" lvl="1" indent="-232943">
              <a:spcBef>
                <a:spcPts val="0"/>
              </a:spcBef>
              <a:spcAft>
                <a:spcPts val="0"/>
              </a:spcAft>
              <a:buFont typeface="Arial" panose="020B0604020202020204" pitchFamily="34" charset="0"/>
              <a:buChar char="•"/>
              <a:tabLst>
                <a:tab pos="465887" algn="l"/>
                <a:tab pos="885185" algn="l"/>
                <a:tab pos="1087069" algn="l"/>
              </a:tabLst>
            </a:pPr>
            <a:r>
              <a:rPr lang="en-US" sz="1200" dirty="0">
                <a:ea typeface="Times New Roman" panose="02020603050405020304" pitchFamily="18" charset="0"/>
              </a:rPr>
              <a:t>Resources (money and staff) needed</a:t>
            </a:r>
          </a:p>
          <a:p>
            <a:pPr marL="698830" lvl="1" indent="-232943">
              <a:spcBef>
                <a:spcPts val="0"/>
              </a:spcBef>
              <a:spcAft>
                <a:spcPts val="0"/>
              </a:spcAft>
              <a:buFont typeface="Arial" panose="020B0604020202020204" pitchFamily="34" charset="0"/>
              <a:buChar char="•"/>
              <a:tabLst>
                <a:tab pos="465887" algn="l"/>
                <a:tab pos="885185" algn="l"/>
                <a:tab pos="1087069" algn="l"/>
              </a:tabLst>
            </a:pPr>
            <a:r>
              <a:rPr lang="en-US" sz="1200" dirty="0">
                <a:ea typeface="Times New Roman" panose="02020603050405020304" pitchFamily="18" charset="0"/>
              </a:rPr>
              <a:t>Communication:  who should know what</a:t>
            </a:r>
          </a:p>
          <a:p>
            <a:pPr marL="698830" lvl="1" indent="-232943">
              <a:spcBef>
                <a:spcPts val="0"/>
              </a:spcBef>
              <a:spcAft>
                <a:spcPts val="0"/>
              </a:spcAft>
              <a:buFont typeface="Arial" panose="020B0604020202020204" pitchFamily="34" charset="0"/>
              <a:buChar char="•"/>
              <a:tabLst>
                <a:tab pos="465887" algn="l"/>
                <a:tab pos="885185" algn="l"/>
                <a:tab pos="1087069" algn="l"/>
              </a:tabLst>
            </a:pPr>
            <a:endParaRPr lang="en-US" sz="1200" dirty="0"/>
          </a:p>
          <a:p>
            <a:pPr marL="698830" lvl="1" indent="-232943">
              <a:spcBef>
                <a:spcPts val="0"/>
              </a:spcBef>
              <a:spcAft>
                <a:spcPts val="0"/>
              </a:spcAft>
              <a:buFont typeface="Arial" panose="020B0604020202020204" pitchFamily="34" charset="0"/>
              <a:buChar char="•"/>
              <a:tabLst>
                <a:tab pos="465887" algn="l"/>
                <a:tab pos="885185" algn="l"/>
                <a:tab pos="1087069" algn="l"/>
              </a:tabLst>
            </a:pPr>
            <a:r>
              <a:rPr lang="en-US" sz="1200" dirty="0"/>
              <a:t>Example</a:t>
            </a:r>
            <a:endParaRPr lang="en-US" sz="1200" dirty="0"/>
          </a:p>
          <a:p>
            <a:pPr eaLnBrk="1" hangingPunct="1"/>
            <a:endParaRPr lang="en-US" dirty="0">
              <a:latin typeface="Comic Sans MS" panose="030F0702030302020204" pitchFamily="66" charset="0"/>
            </a:endParaRPr>
          </a:p>
        </p:txBody>
      </p:sp>
    </p:spTree>
    <p:extLst>
      <p:ext uri="{BB962C8B-B14F-4D97-AF65-F5344CB8AC3E}">
        <p14:creationId xmlns:p14="http://schemas.microsoft.com/office/powerpoint/2010/main" val="184713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rgbClr val="794F9F"/>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rgbClr val="1CA88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TextBox 3"/>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50347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223004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5AA5AE31-6876-49F8-90F9-A33774713E74}" type="datetimeFigureOut">
              <a:rPr lang="en-US"/>
              <a:pPr>
                <a:defRPr/>
              </a:pPr>
              <a:t>6/23/2018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681F9094-8B56-4B77-95FC-FEADE1CBADF6}" type="slidenum">
              <a:rPr lang="en-US"/>
              <a:pPr>
                <a:defRPr/>
              </a:pPr>
              <a:t>‹#›</a:t>
            </a:fld>
            <a:endParaRPr lang="en-US"/>
          </a:p>
        </p:txBody>
      </p:sp>
      <p:sp>
        <p:nvSpPr>
          <p:cNvPr id="7" name="TextBox 6"/>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370126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A04DB760-DDB1-4117-85E5-A4220C697BD6}" type="datetimeFigureOut">
              <a:rPr lang="en-US"/>
              <a:pPr>
                <a:defRPr/>
              </a:pPr>
              <a:t>6/23/2018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EAE10B4E-D529-47F2-AEA4-7A06B123AF56}" type="slidenum">
              <a:rPr lang="en-US"/>
              <a:pPr>
                <a:defRPr/>
              </a:pPr>
              <a:t>‹#›</a:t>
            </a:fld>
            <a:endParaRPr lang="en-US"/>
          </a:p>
        </p:txBody>
      </p:sp>
      <p:sp>
        <p:nvSpPr>
          <p:cNvPr id="7" name="TextBox 6"/>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393618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15953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64328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TextBox 3"/>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106599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3911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324974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3942036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118487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extBox 4"/>
          <p:cNvSpPr txBox="1"/>
          <p:nvPr userDrawn="1"/>
        </p:nvSpPr>
        <p:spPr>
          <a:xfrm>
            <a:off x="6237514" y="6618514"/>
            <a:ext cx="2895600" cy="228600"/>
          </a:xfrm>
          <a:prstGeom prst="rect">
            <a:avLst/>
          </a:prstGeom>
          <a:solidFill>
            <a:schemeClr val="bg1"/>
          </a:solidFill>
        </p:spPr>
        <p:txBody>
          <a:bodyPr wrap="square" rtlCol="0">
            <a:spAutoFit/>
          </a:bodyPr>
          <a:lstStyle/>
          <a:p>
            <a:pPr algn="ctr"/>
            <a:r>
              <a:rPr lang="en-US" sz="900" dirty="0">
                <a:solidFill>
                  <a:schemeClr val="bg1">
                    <a:lumMod val="65000"/>
                  </a:schemeClr>
                </a:solidFill>
              </a:rPr>
              <a:t>Copyright © 2016 by The</a:t>
            </a:r>
            <a:r>
              <a:rPr lang="en-US" sz="900" baseline="0" dirty="0">
                <a:solidFill>
                  <a:schemeClr val="bg1">
                    <a:lumMod val="65000"/>
                  </a:schemeClr>
                </a:solidFill>
              </a:rPr>
              <a:t> University of Kansas</a:t>
            </a:r>
            <a:endParaRPr lang="en-US" sz="900" dirty="0">
              <a:solidFill>
                <a:schemeClr val="bg1">
                  <a:lumMod val="65000"/>
                </a:schemeClr>
              </a:solidFill>
            </a:endParaRPr>
          </a:p>
        </p:txBody>
      </p:sp>
    </p:spTree>
    <p:extLst>
      <p:ext uri="{BB962C8B-B14F-4D97-AF65-F5344CB8AC3E}">
        <p14:creationId xmlns:p14="http://schemas.microsoft.com/office/powerpoint/2010/main" val="190551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28650" y="1825625"/>
            <a:ext cx="788670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7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defTabSz="685800" rtl="0" eaLnBrk="1" fontAlgn="base" hangingPunct="1">
        <a:lnSpc>
          <a:spcPct val="90000"/>
        </a:lnSpc>
        <a:spcBef>
          <a:spcPct val="0"/>
        </a:spcBef>
        <a:spcAft>
          <a:spcPct val="0"/>
        </a:spcAft>
        <a:defRPr sz="4000" b="1" kern="1200">
          <a:solidFill>
            <a:srgbClr val="794F9F"/>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342900" indent="-342900" algn="l" defTabSz="685800" rtl="0" eaLnBrk="1" fontAlgn="base" hangingPunct="1">
        <a:lnSpc>
          <a:spcPct val="90000"/>
        </a:lnSpc>
        <a:spcBef>
          <a:spcPts val="750"/>
        </a:spcBef>
        <a:spcAft>
          <a:spcPct val="0"/>
        </a:spcAft>
        <a:buClr>
          <a:srgbClr val="794F9F"/>
        </a:buClr>
        <a:buFont typeface="Arial" panose="020B0604020202020204" pitchFamily="34" charset="0"/>
        <a:buChar char="•"/>
        <a:defRPr sz="2800" kern="1200">
          <a:solidFill>
            <a:schemeClr val="tx1"/>
          </a:solidFill>
          <a:latin typeface="+mn-lt"/>
          <a:ea typeface="+mn-ea"/>
          <a:cs typeface="+mn-cs"/>
        </a:defRPr>
      </a:lvl1pPr>
      <a:lvl2pPr marL="685800" indent="-342900" algn="l" defTabSz="685800" rtl="0" eaLnBrk="1" fontAlgn="base" hangingPunct="1">
        <a:lnSpc>
          <a:spcPct val="90000"/>
        </a:lnSpc>
        <a:spcBef>
          <a:spcPts val="375"/>
        </a:spcBef>
        <a:spcAft>
          <a:spcPct val="0"/>
        </a:spcAft>
        <a:buClr>
          <a:srgbClr val="794F9F"/>
        </a:buClr>
        <a:buFont typeface="Arial" panose="020B0604020202020204" pitchFamily="34" charset="0"/>
        <a:buChar char="•"/>
        <a:defRPr sz="2400" kern="1200">
          <a:solidFill>
            <a:schemeClr val="tx1"/>
          </a:solidFill>
          <a:latin typeface="+mn-lt"/>
          <a:ea typeface="+mn-ea"/>
          <a:cs typeface="+mn-cs"/>
        </a:defRPr>
      </a:lvl2pPr>
      <a:lvl3pPr marL="1028700" indent="-342900" algn="l" defTabSz="685800" rtl="0" eaLnBrk="1" fontAlgn="base" hangingPunct="1">
        <a:lnSpc>
          <a:spcPct val="90000"/>
        </a:lnSpc>
        <a:spcBef>
          <a:spcPts val="375"/>
        </a:spcBef>
        <a:spcAft>
          <a:spcPct val="0"/>
        </a:spcAft>
        <a:buClr>
          <a:srgbClr val="794F9F"/>
        </a:buClr>
        <a:buFont typeface="Arial" panose="020B0604020202020204" pitchFamily="34" charset="0"/>
        <a:buChar char="•"/>
        <a:defRPr sz="1800" kern="1200">
          <a:solidFill>
            <a:schemeClr val="tx1"/>
          </a:solidFill>
          <a:latin typeface="+mn-lt"/>
          <a:ea typeface="+mn-ea"/>
          <a:cs typeface="+mn-cs"/>
        </a:defRPr>
      </a:lvl3pPr>
      <a:lvl4pPr marL="1371600" indent="-342900" algn="l" defTabSz="685800" rtl="0" eaLnBrk="1" fontAlgn="base" hangingPunct="1">
        <a:lnSpc>
          <a:spcPct val="90000"/>
        </a:lnSpc>
        <a:spcBef>
          <a:spcPts val="375"/>
        </a:spcBef>
        <a:spcAft>
          <a:spcPct val="0"/>
        </a:spcAft>
        <a:buClr>
          <a:srgbClr val="794F9F"/>
        </a:buClr>
        <a:buFont typeface="Arial" panose="020B0604020202020204" pitchFamily="34" charset="0"/>
        <a:buChar char="•"/>
        <a:defRPr sz="1600" kern="1200">
          <a:solidFill>
            <a:schemeClr val="tx1"/>
          </a:solidFill>
          <a:latin typeface="+mn-lt"/>
          <a:ea typeface="+mn-ea"/>
          <a:cs typeface="+mn-cs"/>
        </a:defRPr>
      </a:lvl4pPr>
      <a:lvl5pPr marL="1714500" indent="-342900" algn="l" defTabSz="685800" rtl="0" eaLnBrk="1" fontAlgn="base" hangingPunct="1">
        <a:lnSpc>
          <a:spcPct val="90000"/>
        </a:lnSpc>
        <a:spcBef>
          <a:spcPts val="375"/>
        </a:spcBef>
        <a:spcAft>
          <a:spcPct val="0"/>
        </a:spcAft>
        <a:buClr>
          <a:srgbClr val="794F9F"/>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ctrTitle"/>
          </p:nvPr>
        </p:nvSpPr>
        <p:spPr>
          <a:xfrm>
            <a:off x="685800" y="1371600"/>
            <a:ext cx="8001000" cy="1403350"/>
          </a:xfrm>
        </p:spPr>
        <p:txBody>
          <a:bodyPr/>
          <a:lstStyle/>
          <a:p>
            <a:pPr>
              <a:lnSpc>
                <a:spcPct val="100000"/>
              </a:lnSpc>
            </a:pPr>
            <a:r>
              <a:rPr lang="en-US" sz="4000" dirty="0" smtClean="0"/>
              <a:t>VMOSA: Developing </a:t>
            </a:r>
            <a:r>
              <a:rPr lang="en-US" sz="4000" dirty="0"/>
              <a:t>Strategic</a:t>
            </a:r>
            <a:br>
              <a:rPr lang="en-US" sz="4000" dirty="0"/>
            </a:br>
            <a:r>
              <a:rPr lang="en-US" sz="4000" dirty="0"/>
              <a:t>and Action Plans</a:t>
            </a:r>
          </a:p>
        </p:txBody>
      </p:sp>
      <p:sp>
        <p:nvSpPr>
          <p:cNvPr id="12291" name="Text Box 10"/>
          <p:cNvSpPr txBox="1">
            <a:spLocks noChangeArrowheads="1"/>
          </p:cNvSpPr>
          <p:nvPr/>
        </p:nvSpPr>
        <p:spPr bwMode="auto">
          <a:xfrm>
            <a:off x="4419600" y="3886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sz="2400">
              <a:latin typeface="Comic Sans MS" panose="030F0702030302020204" pitchFamily="66" charset="0"/>
            </a:endParaRPr>
          </a:p>
        </p:txBody>
      </p:sp>
      <p:sp>
        <p:nvSpPr>
          <p:cNvPr id="12292" name="Subtitle 6"/>
          <p:cNvSpPr>
            <a:spLocks/>
          </p:cNvSpPr>
          <p:nvPr/>
        </p:nvSpPr>
        <p:spPr bwMode="auto">
          <a:xfrm>
            <a:off x="4674010" y="3238500"/>
            <a:ext cx="431759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rgbClr val="592989"/>
              </a:buClr>
              <a:buFont typeface="Arial" panose="020B0604020202020204" pitchFamily="34" charset="0"/>
              <a:buNone/>
            </a:pPr>
            <a:r>
              <a:rPr lang="en-US" sz="2800" dirty="0">
                <a:solidFill>
                  <a:srgbClr val="4CB29A"/>
                </a:solidFill>
                <a:latin typeface="Calibri" panose="020F0502020204030204" pitchFamily="34" charset="0"/>
              </a:rPr>
              <a:t>Community Tool </a:t>
            </a:r>
            <a:r>
              <a:rPr lang="en-US" sz="2800" dirty="0" smtClean="0">
                <a:solidFill>
                  <a:srgbClr val="4CB29A"/>
                </a:solidFill>
                <a:latin typeface="Calibri" panose="020F0502020204030204" pitchFamily="34" charset="0"/>
              </a:rPr>
              <a:t>Box</a:t>
            </a:r>
          </a:p>
          <a:p>
            <a:pPr algn="ctr" eaLnBrk="1" hangingPunct="1">
              <a:spcBef>
                <a:spcPct val="20000"/>
              </a:spcBef>
              <a:buClr>
                <a:srgbClr val="592989"/>
              </a:buClr>
              <a:buFont typeface="Arial" panose="020B0604020202020204" pitchFamily="34" charset="0"/>
              <a:buNone/>
            </a:pPr>
            <a:r>
              <a:rPr lang="en-US" sz="2000" dirty="0" smtClean="0">
                <a:solidFill>
                  <a:srgbClr val="4CB29A"/>
                </a:solidFill>
                <a:latin typeface="Calibri" panose="020F0502020204030204" pitchFamily="34" charset="0"/>
              </a:rPr>
              <a:t>University of Kansas Center for Community Health and Development</a:t>
            </a:r>
            <a:endParaRPr lang="en-US" sz="2000" dirty="0">
              <a:solidFill>
                <a:srgbClr val="4CB29A"/>
              </a:solidFill>
              <a:latin typeface="Calibri" panose="020F0502020204030204" pitchFamily="34" charset="0"/>
            </a:endParaRPr>
          </a:p>
          <a:p>
            <a:pPr algn="r" eaLnBrk="1" hangingPunct="1">
              <a:spcBef>
                <a:spcPct val="20000"/>
              </a:spcBef>
              <a:buClr>
                <a:srgbClr val="592989"/>
              </a:buClr>
              <a:buFont typeface="Arial" panose="020B0604020202020204" pitchFamily="34" charset="0"/>
              <a:buNone/>
            </a:pPr>
            <a:endParaRPr lang="en-US" sz="2800" dirty="0">
              <a:solidFill>
                <a:srgbClr val="4CB29A"/>
              </a:solidFill>
              <a:latin typeface="Calibri" panose="020F0502020204030204" pitchFamily="34" charset="0"/>
            </a:endParaRPr>
          </a:p>
        </p:txBody>
      </p:sp>
      <p:pic>
        <p:nvPicPr>
          <p:cNvPr id="2" name="Picture 1"/>
          <p:cNvPicPr>
            <a:picLocks noChangeAspect="1"/>
          </p:cNvPicPr>
          <p:nvPr/>
        </p:nvPicPr>
        <p:blipFill>
          <a:blip r:embed="rId3"/>
          <a:stretch>
            <a:fillRect/>
          </a:stretch>
        </p:blipFill>
        <p:spPr>
          <a:xfrm>
            <a:off x="457200" y="3003415"/>
            <a:ext cx="4216810" cy="2743467"/>
          </a:xfrm>
          <a:prstGeom prst="rect">
            <a:avLst/>
          </a:prstGeom>
        </p:spPr>
      </p:pic>
    </p:spTree>
    <p:extLst>
      <p:ext uri="{BB962C8B-B14F-4D97-AF65-F5344CB8AC3E}">
        <p14:creationId xmlns:p14="http://schemas.microsoft.com/office/powerpoint/2010/main" val="2985822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1"/>
          </p:nvPr>
        </p:nvSpPr>
        <p:spPr>
          <a:xfrm>
            <a:off x="1128712" y="1981200"/>
            <a:ext cx="7191375" cy="3355975"/>
          </a:xfrm>
        </p:spPr>
        <p:txBody>
          <a:bodyPr/>
          <a:lstStyle/>
          <a:p>
            <a:pPr>
              <a:lnSpc>
                <a:spcPct val="100000"/>
              </a:lnSpc>
            </a:pPr>
            <a:r>
              <a:rPr lang="en-US" sz="2500" u="sng" dirty="0"/>
              <a:t>V</a:t>
            </a:r>
            <a:r>
              <a:rPr lang="en-US" sz="2500" dirty="0"/>
              <a:t>ision – the dream</a:t>
            </a:r>
          </a:p>
          <a:p>
            <a:pPr>
              <a:lnSpc>
                <a:spcPct val="100000"/>
              </a:lnSpc>
            </a:pPr>
            <a:r>
              <a:rPr lang="en-US" sz="2500" u="sng" dirty="0"/>
              <a:t>M</a:t>
            </a:r>
            <a:r>
              <a:rPr lang="en-US" sz="2500" dirty="0"/>
              <a:t>ission – what and why</a:t>
            </a:r>
          </a:p>
          <a:p>
            <a:pPr>
              <a:lnSpc>
                <a:spcPct val="100000"/>
              </a:lnSpc>
            </a:pPr>
            <a:r>
              <a:rPr lang="en-US" sz="2500" u="sng" dirty="0"/>
              <a:t>O</a:t>
            </a:r>
            <a:r>
              <a:rPr lang="en-US" sz="2500" dirty="0"/>
              <a:t>bjectives – how much of what by when</a:t>
            </a:r>
          </a:p>
          <a:p>
            <a:pPr>
              <a:lnSpc>
                <a:spcPct val="100000"/>
              </a:lnSpc>
            </a:pPr>
            <a:r>
              <a:rPr lang="en-US" sz="2500" u="sng" dirty="0"/>
              <a:t>S</a:t>
            </a:r>
            <a:r>
              <a:rPr lang="en-US" sz="2500" dirty="0"/>
              <a:t>trategies – how</a:t>
            </a:r>
          </a:p>
          <a:p>
            <a:pPr>
              <a:lnSpc>
                <a:spcPct val="100000"/>
              </a:lnSpc>
            </a:pPr>
            <a:r>
              <a:rPr lang="en-US" sz="2500" u="sng" dirty="0"/>
              <a:t>A</a:t>
            </a:r>
            <a:r>
              <a:rPr lang="en-US" sz="2500" dirty="0"/>
              <a:t>ction Plans – what changes will be sought; who will do what by when</a:t>
            </a:r>
          </a:p>
        </p:txBody>
      </p:sp>
      <p:sp>
        <p:nvSpPr>
          <p:cNvPr id="5" name="Rectangle 2055"/>
          <p:cNvSpPr>
            <a:spLocks/>
          </p:cNvSpPr>
          <p:nvPr/>
        </p:nvSpPr>
        <p:spPr bwMode="auto">
          <a:xfrm>
            <a:off x="609600" y="914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dirty="0">
                <a:solidFill>
                  <a:srgbClr val="794F9F"/>
                </a:solidFill>
                <a:latin typeface="+mj-lt"/>
              </a:rPr>
              <a:t>Overview of Strategic Planning: VMOSA</a:t>
            </a:r>
          </a:p>
        </p:txBody>
      </p:sp>
    </p:spTree>
    <p:extLst>
      <p:ext uri="{BB962C8B-B14F-4D97-AF65-F5344CB8AC3E}">
        <p14:creationId xmlns:p14="http://schemas.microsoft.com/office/powerpoint/2010/main" val="134090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1"/>
          </p:nvPr>
        </p:nvSpPr>
        <p:spPr>
          <a:xfrm>
            <a:off x="1128712" y="1981200"/>
            <a:ext cx="7191375" cy="3355975"/>
          </a:xfrm>
        </p:spPr>
        <p:txBody>
          <a:bodyPr/>
          <a:lstStyle/>
          <a:p>
            <a:pPr>
              <a:lnSpc>
                <a:spcPct val="100000"/>
              </a:lnSpc>
            </a:pPr>
            <a:r>
              <a:rPr lang="en-US" sz="2500" dirty="0" smtClean="0"/>
              <a:t>Expectations</a:t>
            </a:r>
          </a:p>
          <a:p>
            <a:pPr lvl="1">
              <a:lnSpc>
                <a:spcPct val="100000"/>
              </a:lnSpc>
            </a:pPr>
            <a:r>
              <a:rPr lang="en-US" sz="2100" dirty="0" smtClean="0"/>
              <a:t>Process</a:t>
            </a:r>
          </a:p>
          <a:p>
            <a:pPr lvl="1">
              <a:lnSpc>
                <a:spcPct val="100000"/>
              </a:lnSpc>
            </a:pPr>
            <a:r>
              <a:rPr lang="en-US" sz="2100" dirty="0" smtClean="0"/>
              <a:t>Outcomes</a:t>
            </a:r>
          </a:p>
          <a:p>
            <a:pPr marL="342900" lvl="1" indent="0">
              <a:lnSpc>
                <a:spcPct val="100000"/>
              </a:lnSpc>
              <a:buNone/>
            </a:pPr>
            <a:endParaRPr lang="en-US" sz="2100" dirty="0" smtClean="0"/>
          </a:p>
          <a:p>
            <a:pPr>
              <a:lnSpc>
                <a:spcPct val="100000"/>
              </a:lnSpc>
            </a:pPr>
            <a:r>
              <a:rPr lang="en-US" sz="2500" dirty="0" smtClean="0"/>
              <a:t>Small group format</a:t>
            </a:r>
          </a:p>
          <a:p>
            <a:pPr lvl="1">
              <a:lnSpc>
                <a:spcPct val="100000"/>
              </a:lnSpc>
            </a:pPr>
            <a:r>
              <a:rPr lang="en-US" sz="2100" dirty="0"/>
              <a:t>Review of Handouts</a:t>
            </a:r>
          </a:p>
          <a:p>
            <a:pPr lvl="1">
              <a:lnSpc>
                <a:spcPct val="100000"/>
              </a:lnSpc>
            </a:pPr>
            <a:r>
              <a:rPr lang="en-US" sz="2100" dirty="0" smtClean="0"/>
              <a:t>Brainstorming </a:t>
            </a:r>
            <a:r>
              <a:rPr lang="en-US" sz="2100" dirty="0"/>
              <a:t>and consensus building</a:t>
            </a:r>
          </a:p>
          <a:p>
            <a:pPr>
              <a:lnSpc>
                <a:spcPct val="100000"/>
              </a:lnSpc>
            </a:pPr>
            <a:endParaRPr lang="en-US" sz="2500" dirty="0"/>
          </a:p>
        </p:txBody>
      </p:sp>
      <p:sp>
        <p:nvSpPr>
          <p:cNvPr id="5" name="Rectangle 2055"/>
          <p:cNvSpPr>
            <a:spLocks/>
          </p:cNvSpPr>
          <p:nvPr/>
        </p:nvSpPr>
        <p:spPr bwMode="auto">
          <a:xfrm>
            <a:off x="609600" y="914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dirty="0" smtClean="0">
                <a:solidFill>
                  <a:srgbClr val="794F9F"/>
                </a:solidFill>
                <a:latin typeface="+mj-lt"/>
              </a:rPr>
              <a:t>Small Group Breakout Sessions</a:t>
            </a:r>
            <a:endParaRPr lang="en-US" sz="3600" b="1" dirty="0">
              <a:solidFill>
                <a:srgbClr val="794F9F"/>
              </a:solidFill>
              <a:latin typeface="+mj-lt"/>
            </a:endParaRPr>
          </a:p>
        </p:txBody>
      </p:sp>
    </p:spTree>
    <p:extLst>
      <p:ext uri="{BB962C8B-B14F-4D97-AF65-F5344CB8AC3E}">
        <p14:creationId xmlns:p14="http://schemas.microsoft.com/office/powerpoint/2010/main" val="218788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a:xfrm>
            <a:off x="933450" y="1600200"/>
            <a:ext cx="7277100" cy="3657600"/>
          </a:xfrm>
        </p:spPr>
        <p:txBody>
          <a:bodyPr/>
          <a:lstStyle/>
          <a:p>
            <a:pPr marL="342900" lvl="1" indent="0" algn="ctr">
              <a:lnSpc>
                <a:spcPct val="100000"/>
              </a:lnSpc>
              <a:buNone/>
            </a:pPr>
            <a:endParaRPr lang="en-US" sz="4400" b="1" dirty="0" smtClean="0">
              <a:solidFill>
                <a:srgbClr val="794F9F"/>
              </a:solidFill>
            </a:endParaRPr>
          </a:p>
          <a:p>
            <a:pPr marL="342900" lvl="1" indent="0" algn="ctr">
              <a:lnSpc>
                <a:spcPct val="100000"/>
              </a:lnSpc>
              <a:buNone/>
            </a:pPr>
            <a:r>
              <a:rPr lang="en-US" sz="4400" b="1" dirty="0" smtClean="0">
                <a:solidFill>
                  <a:srgbClr val="794F9F"/>
                </a:solidFill>
              </a:rPr>
              <a:t>Vision </a:t>
            </a:r>
            <a:r>
              <a:rPr lang="en-US" sz="4400" b="1" dirty="0">
                <a:solidFill>
                  <a:srgbClr val="794F9F"/>
                </a:solidFill>
              </a:rPr>
              <a:t>Statement</a:t>
            </a:r>
          </a:p>
          <a:p>
            <a:pPr lvl="1">
              <a:lnSpc>
                <a:spcPct val="100000"/>
              </a:lnSpc>
            </a:pPr>
            <a:endParaRPr lang="en-US" sz="2800" dirty="0"/>
          </a:p>
        </p:txBody>
      </p:sp>
      <p:pic>
        <p:nvPicPr>
          <p:cNvPr id="2050" name="Picture 2" descr="Image result for dream">
            <a:extLst>
              <a:ext uri="{FF2B5EF4-FFF2-40B4-BE49-F238E27FC236}">
                <a16:creationId xmlns:a16="http://schemas.microsoft.com/office/drawing/2014/main" id="{4C2D23FF-FE82-498B-8F79-EC314793C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32116"/>
            <a:ext cx="4180621" cy="214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2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9"/>
          <p:cNvSpPr>
            <a:spLocks/>
          </p:cNvSpPr>
          <p:nvPr/>
        </p:nvSpPr>
        <p:spPr bwMode="auto">
          <a:xfrm>
            <a:off x="1028700" y="1398020"/>
            <a:ext cx="8001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rgbClr val="592989"/>
              </a:buClr>
              <a:buFont typeface="Arial" panose="020B0604020202020204" pitchFamily="34" charset="0"/>
              <a:buChar char="•"/>
            </a:pPr>
            <a:endParaRPr lang="en-US" sz="2600" dirty="0">
              <a:latin typeface="Calibri" panose="020F0502020204030204" pitchFamily="34" charset="0"/>
            </a:endParaRPr>
          </a:p>
        </p:txBody>
      </p:sp>
      <p:sp>
        <p:nvSpPr>
          <p:cNvPr id="6" name="Rectangle 2055"/>
          <p:cNvSpPr>
            <a:spLocks/>
          </p:cNvSpPr>
          <p:nvPr/>
        </p:nvSpPr>
        <p:spPr bwMode="auto">
          <a:xfrm>
            <a:off x="914400" y="4572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b="1" dirty="0">
                <a:solidFill>
                  <a:srgbClr val="794F9F"/>
                </a:solidFill>
                <a:latin typeface="+mn-lt"/>
              </a:rPr>
              <a:t>Establishing a </a:t>
            </a:r>
            <a:r>
              <a:rPr lang="en-US" sz="4400" b="1" dirty="0" smtClean="0">
                <a:solidFill>
                  <a:srgbClr val="794F9F"/>
                </a:solidFill>
                <a:latin typeface="+mn-lt"/>
              </a:rPr>
              <a:t>Mission</a:t>
            </a:r>
          </a:p>
          <a:p>
            <a:pPr algn="ctr"/>
            <a:r>
              <a:rPr lang="en-US" sz="2400" b="1" dirty="0" smtClean="0">
                <a:solidFill>
                  <a:srgbClr val="794F9F"/>
                </a:solidFill>
                <a:latin typeface="+mn-lt"/>
              </a:rPr>
              <a:t>“Our mission is to ___________(essential why) through/by ____________________ (essential what).</a:t>
            </a:r>
            <a:endParaRPr lang="en-US" sz="2400" b="1" dirty="0">
              <a:solidFill>
                <a:srgbClr val="794F9F"/>
              </a:solidFill>
              <a:latin typeface="+mn-lt"/>
            </a:endParaRPr>
          </a:p>
        </p:txBody>
      </p:sp>
      <p:pic>
        <p:nvPicPr>
          <p:cNvPr id="3" name="Picture 2">
            <a:extLst>
              <a:ext uri="{FF2B5EF4-FFF2-40B4-BE49-F238E27FC236}">
                <a16:creationId xmlns:a16="http://schemas.microsoft.com/office/drawing/2014/main" id="{26AE669A-E7F4-4054-9DBC-460E05E93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496"/>
            <a:ext cx="5715000" cy="3809504"/>
          </a:xfrm>
          <a:prstGeom prst="rect">
            <a:avLst/>
          </a:prstGeom>
        </p:spPr>
      </p:pic>
    </p:spTree>
    <p:extLst>
      <p:ext uri="{BB962C8B-B14F-4D97-AF65-F5344CB8AC3E}">
        <p14:creationId xmlns:p14="http://schemas.microsoft.com/office/powerpoint/2010/main" val="199043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55"/>
          <p:cNvSpPr>
            <a:spLocks/>
          </p:cNvSpPr>
          <p:nvPr/>
        </p:nvSpPr>
        <p:spPr bwMode="auto">
          <a:xfrm>
            <a:off x="609600" y="17526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b="1" dirty="0" smtClean="0">
                <a:solidFill>
                  <a:srgbClr val="794F9F"/>
                </a:solidFill>
                <a:latin typeface="+mn-lt"/>
              </a:rPr>
              <a:t>Objectives</a:t>
            </a:r>
          </a:p>
          <a:p>
            <a:pPr algn="ctr"/>
            <a:r>
              <a:rPr lang="en-US" sz="2400" b="1" dirty="0" smtClean="0">
                <a:solidFill>
                  <a:srgbClr val="794F9F"/>
                </a:solidFill>
                <a:latin typeface="+mn-lt"/>
              </a:rPr>
              <a:t>“By (date), __________ will (be completed/increase/decrease) by _________(how much).”</a:t>
            </a:r>
          </a:p>
          <a:p>
            <a:pPr algn="ctr"/>
            <a:endParaRPr lang="en-US" sz="2800" b="1" dirty="0">
              <a:solidFill>
                <a:srgbClr val="794F9F"/>
              </a:solidFill>
              <a:latin typeface="+mn-lt"/>
            </a:endParaRPr>
          </a:p>
        </p:txBody>
      </p:sp>
    </p:spTree>
    <p:extLst>
      <p:ext uri="{BB962C8B-B14F-4D97-AF65-F5344CB8AC3E}">
        <p14:creationId xmlns:p14="http://schemas.microsoft.com/office/powerpoint/2010/main" val="381561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1"/>
          </p:nvPr>
        </p:nvSpPr>
        <p:spPr>
          <a:xfrm>
            <a:off x="990600" y="2362200"/>
            <a:ext cx="7467600" cy="1905000"/>
          </a:xfrm>
        </p:spPr>
        <p:txBody>
          <a:bodyPr/>
          <a:lstStyle/>
          <a:p>
            <a:pPr marL="0" indent="0" algn="ctr">
              <a:lnSpc>
                <a:spcPct val="100000"/>
              </a:lnSpc>
              <a:buNone/>
            </a:pPr>
            <a:endParaRPr lang="en-US" sz="4400" dirty="0" smtClean="0"/>
          </a:p>
          <a:p>
            <a:pPr marL="0" indent="0" algn="ctr">
              <a:lnSpc>
                <a:spcPct val="100000"/>
              </a:lnSpc>
              <a:buNone/>
            </a:pPr>
            <a:r>
              <a:rPr lang="en-US" sz="4400" b="1" dirty="0" smtClean="0">
                <a:solidFill>
                  <a:srgbClr val="794F9F"/>
                </a:solidFill>
              </a:rPr>
              <a:t>Strategy</a:t>
            </a:r>
            <a:endParaRPr lang="en-US" sz="4400" b="1" dirty="0">
              <a:solidFill>
                <a:srgbClr val="794F9F"/>
              </a:solidFill>
            </a:endParaRPr>
          </a:p>
        </p:txBody>
      </p:sp>
    </p:spTree>
    <p:extLst>
      <p:ext uri="{BB962C8B-B14F-4D97-AF65-F5344CB8AC3E}">
        <p14:creationId xmlns:p14="http://schemas.microsoft.com/office/powerpoint/2010/main" val="380429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Reflection from Day 1</a:t>
            </a:r>
            <a:endParaRPr lang="en-US" dirty="0"/>
          </a:p>
        </p:txBody>
      </p:sp>
      <p:sp>
        <p:nvSpPr>
          <p:cNvPr id="3" name="Content Placeholder 2"/>
          <p:cNvSpPr>
            <a:spLocks noGrp="1"/>
          </p:cNvSpPr>
          <p:nvPr>
            <p:ph idx="1"/>
          </p:nvPr>
        </p:nvSpPr>
        <p:spPr/>
        <p:txBody>
          <a:bodyPr/>
          <a:lstStyle/>
          <a:p>
            <a:endParaRPr lang="en-US" dirty="0" smtClean="0"/>
          </a:p>
          <a:p>
            <a:r>
              <a:rPr lang="en-US" dirty="0" smtClean="0"/>
              <a:t>Review </a:t>
            </a:r>
          </a:p>
          <a:p>
            <a:pPr lvl="1"/>
            <a:r>
              <a:rPr lang="en-US" dirty="0" smtClean="0"/>
              <a:t>Progress made thus far</a:t>
            </a:r>
          </a:p>
          <a:p>
            <a:pPr lvl="1"/>
            <a:r>
              <a:rPr lang="en-US" dirty="0" smtClean="0"/>
              <a:t>What we hope to leave with today</a:t>
            </a:r>
          </a:p>
          <a:p>
            <a:pPr lvl="1"/>
            <a:r>
              <a:rPr lang="en-US" dirty="0" smtClean="0"/>
              <a:t>Considerations for carrying the work forward</a:t>
            </a:r>
          </a:p>
          <a:p>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63935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type="body" idx="1"/>
          </p:nvPr>
        </p:nvSpPr>
        <p:spPr>
          <a:xfrm>
            <a:off x="658502" y="1981200"/>
            <a:ext cx="8512175" cy="3505200"/>
          </a:xfrm>
        </p:spPr>
        <p:txBody>
          <a:bodyPr/>
          <a:lstStyle/>
          <a:p>
            <a:pPr lvl="1">
              <a:defRPr/>
            </a:pPr>
            <a:r>
              <a:rPr lang="en-US" sz="2800" u="sng" dirty="0"/>
              <a:t>Community changes</a:t>
            </a:r>
            <a:r>
              <a:rPr lang="en-US" sz="2800" dirty="0"/>
              <a:t> to be sought </a:t>
            </a:r>
          </a:p>
          <a:p>
            <a:pPr lvl="1">
              <a:defRPr/>
            </a:pPr>
            <a:r>
              <a:rPr lang="en-US" sz="2800" u="sng" dirty="0"/>
              <a:t>Action steps</a:t>
            </a:r>
            <a:r>
              <a:rPr lang="en-US" sz="2800" dirty="0"/>
              <a:t>: who will do what by when?</a:t>
            </a:r>
          </a:p>
          <a:p>
            <a:pPr marL="342900" lvl="1" indent="0">
              <a:buNone/>
              <a:defRPr/>
            </a:pPr>
            <a:endParaRPr lang="en-US" dirty="0"/>
          </a:p>
        </p:txBody>
      </p:sp>
      <p:sp>
        <p:nvSpPr>
          <p:cNvPr id="3" name="Rectangle 2055">
            <a:extLst>
              <a:ext uri="{FF2B5EF4-FFF2-40B4-BE49-F238E27FC236}">
                <a16:creationId xmlns:a16="http://schemas.microsoft.com/office/drawing/2014/main" id="{B0707E7C-93DF-424B-9868-5A7DFE42FB2F}"/>
              </a:ext>
            </a:extLst>
          </p:cNvPr>
          <p:cNvSpPr>
            <a:spLocks/>
          </p:cNvSpPr>
          <p:nvPr/>
        </p:nvSpPr>
        <p:spPr bwMode="auto">
          <a:xfrm>
            <a:off x="533400" y="152400"/>
            <a:ext cx="82296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000" b="1" dirty="0">
                <a:solidFill>
                  <a:srgbClr val="794F9F"/>
                </a:solidFill>
                <a:latin typeface="+mj-lt"/>
              </a:rPr>
              <a:t>Elements of an Action Plan</a:t>
            </a:r>
          </a:p>
        </p:txBody>
      </p:sp>
      <p:pic>
        <p:nvPicPr>
          <p:cNvPr id="4" name="Picture 2" descr="Image result for plan">
            <a:extLst>
              <a:ext uri="{FF2B5EF4-FFF2-40B4-BE49-F238E27FC236}">
                <a16:creationId xmlns:a16="http://schemas.microsoft.com/office/drawing/2014/main" id="{35A605CB-6DE9-45D9-A213-345E88B3F5D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021" t="29990"/>
          <a:stretch/>
        </p:blipFill>
        <p:spPr bwMode="auto">
          <a:xfrm>
            <a:off x="658502" y="3810000"/>
            <a:ext cx="5472112"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664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 English.potx" id="{6A16CBB3-6312-4CBA-BAE7-0F4C667135DA}" vid="{9D5F224B-B4E4-4136-A5FE-34679035BD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2394</TotalTime>
  <Words>1117</Words>
  <Application>Microsoft Office PowerPoint</Application>
  <PresentationFormat>On-screen Show (4:3)</PresentationFormat>
  <Paragraphs>143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Comic Sans MS</vt:lpstr>
      <vt:lpstr>Times New Roman</vt:lpstr>
      <vt:lpstr>Office Theme</vt:lpstr>
      <vt:lpstr>VMOSA: Developing Strategic and Action Plans</vt:lpstr>
      <vt:lpstr>PowerPoint Presentation</vt:lpstr>
      <vt:lpstr>PowerPoint Presentation</vt:lpstr>
      <vt:lpstr>PowerPoint Presentation</vt:lpstr>
      <vt:lpstr>PowerPoint Presentation</vt:lpstr>
      <vt:lpstr>PowerPoint Presentation</vt:lpstr>
      <vt:lpstr>PowerPoint Presentation</vt:lpstr>
      <vt:lpstr>Review and Reflection from Day 1</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Lorenzen</dc:creator>
  <cp:lastModifiedBy>Landry, Sarah</cp:lastModifiedBy>
  <cp:revision>300</cp:revision>
  <cp:lastPrinted>2018-06-23T20:22:44Z</cp:lastPrinted>
  <dcterms:created xsi:type="dcterms:W3CDTF">2013-08-30T16:41:49Z</dcterms:created>
  <dcterms:modified xsi:type="dcterms:W3CDTF">2018-06-23T20:22:57Z</dcterms:modified>
</cp:coreProperties>
</file>